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7" r:id="rId3"/>
    <p:sldId id="288" r:id="rId4"/>
    <p:sldId id="278" r:id="rId5"/>
    <p:sldId id="289" r:id="rId6"/>
    <p:sldId id="290" r:id="rId7"/>
    <p:sldId id="281" r:id="rId8"/>
    <p:sldId id="259" r:id="rId9"/>
    <p:sldId id="283" r:id="rId10"/>
    <p:sldId id="310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74D"/>
    <a:srgbClr val="976A16"/>
    <a:srgbClr val="F9EFEB"/>
    <a:srgbClr val="F2E8C6"/>
    <a:srgbClr val="F5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40" autoAdjust="0"/>
    <p:restoredTop sz="93056" autoAdjust="0"/>
  </p:normalViewPr>
  <p:slideViewPr>
    <p:cSldViewPr>
      <p:cViewPr varScale="1">
        <p:scale>
          <a:sx n="72" d="100"/>
          <a:sy n="72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D4A9F-0A75-364B-ABC8-C3BE31755274}" type="doc">
      <dgm:prSet loTypeId="urn:microsoft.com/office/officeart/2009/3/layout/Descending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566B7E3-B466-7945-A052-BC52DF9B801F}">
      <dgm:prSet phldrT="[文本]" custT="1"/>
      <dgm:spPr/>
      <dgm:t>
        <a:bodyPr/>
        <a:lstStyle/>
        <a:p>
          <a:r>
            <a:rPr kumimoji="1" lang="zh-CN" altLang="en-US" sz="3200" b="1" dirty="0">
              <a:solidFill>
                <a:schemeClr val="tx1"/>
              </a:solidFill>
            </a:rPr>
            <a:t>   </a:t>
          </a:r>
          <a:r>
            <a:rPr kumimoji="1" lang="en-US" altLang="zh-CN" sz="3200" b="1" dirty="0">
              <a:solidFill>
                <a:srgbClr val="C00000"/>
              </a:solidFill>
            </a:rPr>
            <a:t>Specific</a:t>
          </a:r>
          <a:endParaRPr lang="en-US" altLang="zh-CN" sz="5400" dirty="0">
            <a:solidFill>
              <a:srgbClr val="C00000"/>
            </a:solidFill>
          </a:endParaRPr>
        </a:p>
      </dgm:t>
    </dgm:pt>
    <dgm:pt modelId="{C0B269EE-F253-A84F-8D13-8BD5979255A1}" type="parTrans" cxnId="{FD986063-70E9-9E4F-B6D4-BB5BA9B3476B}">
      <dgm:prSet/>
      <dgm:spPr/>
      <dgm:t>
        <a:bodyPr/>
        <a:lstStyle/>
        <a:p>
          <a:endParaRPr lang="zh-CN" altLang="en-US"/>
        </a:p>
      </dgm:t>
    </dgm:pt>
    <dgm:pt modelId="{CD66AE3C-8C7E-8E44-96FE-9C13A8FECA54}" type="sibTrans" cxnId="{FD986063-70E9-9E4F-B6D4-BB5BA9B3476B}">
      <dgm:prSet/>
      <dgm:spPr/>
      <dgm:t>
        <a:bodyPr/>
        <a:lstStyle/>
        <a:p>
          <a:endParaRPr lang="zh-CN" altLang="en-US"/>
        </a:p>
      </dgm:t>
    </dgm:pt>
    <dgm:pt modelId="{9254C377-1FC6-814A-B418-5358937E5863}">
      <dgm:prSet phldrT="[文本]" custT="1"/>
      <dgm:spPr/>
      <dgm:t>
        <a:bodyPr/>
        <a:lstStyle/>
        <a:p>
          <a:r>
            <a:rPr lang="en-US" altLang="zh-CN" sz="3200" dirty="0"/>
            <a:t>   </a:t>
          </a:r>
          <a:r>
            <a:rPr lang="en-US" altLang="zh-CN" sz="3200" b="1" dirty="0">
              <a:solidFill>
                <a:srgbClr val="C00000"/>
              </a:solidFill>
            </a:rPr>
            <a:t>Measurable</a:t>
          </a:r>
          <a:endParaRPr lang="zh-CN" altLang="en-US" sz="3200" dirty="0">
            <a:solidFill>
              <a:srgbClr val="C00000"/>
            </a:solidFill>
          </a:endParaRPr>
        </a:p>
      </dgm:t>
    </dgm:pt>
    <dgm:pt modelId="{99025842-28E0-6F48-9F48-0F77650CD3D9}" type="parTrans" cxnId="{39074155-6A62-B74F-B287-4982D5F1E44C}">
      <dgm:prSet/>
      <dgm:spPr/>
      <dgm:t>
        <a:bodyPr/>
        <a:lstStyle/>
        <a:p>
          <a:endParaRPr lang="zh-CN" altLang="en-US"/>
        </a:p>
      </dgm:t>
    </dgm:pt>
    <dgm:pt modelId="{4CE90070-910D-8A44-8605-126DCFF7AF32}" type="sibTrans" cxnId="{39074155-6A62-B74F-B287-4982D5F1E44C}">
      <dgm:prSet/>
      <dgm:spPr/>
      <dgm:t>
        <a:bodyPr/>
        <a:lstStyle/>
        <a:p>
          <a:endParaRPr lang="zh-CN" altLang="en-US"/>
        </a:p>
      </dgm:t>
    </dgm:pt>
    <dgm:pt modelId="{EF57E7F3-0868-9F47-A2F2-5D42FA905599}">
      <dgm:prSet phldrT="[文本]" custT="1"/>
      <dgm:spPr/>
      <dgm:t>
        <a:bodyPr/>
        <a:lstStyle/>
        <a:p>
          <a:r>
            <a:rPr lang="en-US" altLang="zh-CN" sz="3200" dirty="0">
              <a:solidFill>
                <a:srgbClr val="C00000"/>
              </a:solidFill>
            </a:rPr>
            <a:t>  </a:t>
          </a:r>
          <a:r>
            <a:rPr lang="zh-CN" altLang="en-US" sz="3200" dirty="0">
              <a:solidFill>
                <a:srgbClr val="C00000"/>
              </a:solidFill>
            </a:rPr>
            <a:t> </a:t>
          </a:r>
          <a:r>
            <a:rPr kumimoji="1" lang="en-US" altLang="zh-CN" sz="3200" b="1" dirty="0">
              <a:solidFill>
                <a:srgbClr val="C00000"/>
              </a:solidFill>
            </a:rPr>
            <a:t>Attainable</a:t>
          </a:r>
          <a:endParaRPr lang="zh-CN" altLang="en-US" sz="3200" dirty="0">
            <a:solidFill>
              <a:srgbClr val="C00000"/>
            </a:solidFill>
          </a:endParaRPr>
        </a:p>
      </dgm:t>
    </dgm:pt>
    <dgm:pt modelId="{08153902-0EB5-2443-8E69-253727EB09DC}" type="parTrans" cxnId="{F70647DF-7B02-CA4C-9AF0-E9D063E982C6}">
      <dgm:prSet/>
      <dgm:spPr/>
      <dgm:t>
        <a:bodyPr/>
        <a:lstStyle/>
        <a:p>
          <a:endParaRPr lang="zh-CN" altLang="en-US"/>
        </a:p>
      </dgm:t>
    </dgm:pt>
    <dgm:pt modelId="{D32ADF36-F8F6-0542-B150-5FF92ADBFE61}" type="sibTrans" cxnId="{F70647DF-7B02-CA4C-9AF0-E9D063E982C6}">
      <dgm:prSet/>
      <dgm:spPr/>
      <dgm:t>
        <a:bodyPr/>
        <a:lstStyle/>
        <a:p>
          <a:endParaRPr lang="zh-CN" altLang="en-US"/>
        </a:p>
      </dgm:t>
    </dgm:pt>
    <dgm:pt modelId="{15311B38-D0E7-854F-BC07-50033E9C67C8}">
      <dgm:prSet phldrT="[文本]" custT="1"/>
      <dgm:spPr/>
      <dgm:t>
        <a:bodyPr/>
        <a:lstStyle/>
        <a:p>
          <a:r>
            <a:rPr lang="en-US" altLang="zh-CN" sz="3200" dirty="0">
              <a:solidFill>
                <a:srgbClr val="C00000"/>
              </a:solidFill>
            </a:rPr>
            <a:t>   </a:t>
          </a:r>
          <a:r>
            <a:rPr kumimoji="1" lang="en-US" altLang="zh-CN" sz="3200" b="1" dirty="0">
              <a:solidFill>
                <a:srgbClr val="C00000"/>
              </a:solidFill>
            </a:rPr>
            <a:t>Realistic</a:t>
          </a:r>
          <a:endParaRPr lang="zh-CN" altLang="en-US" sz="3200" dirty="0">
            <a:solidFill>
              <a:srgbClr val="C00000"/>
            </a:solidFill>
          </a:endParaRPr>
        </a:p>
      </dgm:t>
    </dgm:pt>
    <dgm:pt modelId="{71F84B15-2B43-FD4F-AF10-E710AE3244FD}" type="parTrans" cxnId="{4CB5C59F-106F-7A40-B1A4-1DBF7920DD8F}">
      <dgm:prSet/>
      <dgm:spPr/>
      <dgm:t>
        <a:bodyPr/>
        <a:lstStyle/>
        <a:p>
          <a:endParaRPr lang="zh-CN" altLang="en-US"/>
        </a:p>
      </dgm:t>
    </dgm:pt>
    <dgm:pt modelId="{3ADF3CBB-E488-D449-8EC4-2E82ECBE5110}" type="sibTrans" cxnId="{4CB5C59F-106F-7A40-B1A4-1DBF7920DD8F}">
      <dgm:prSet/>
      <dgm:spPr/>
      <dgm:t>
        <a:bodyPr/>
        <a:lstStyle/>
        <a:p>
          <a:endParaRPr lang="zh-CN" altLang="en-US"/>
        </a:p>
      </dgm:t>
    </dgm:pt>
    <dgm:pt modelId="{137B71F4-A696-CD4D-B741-AD2D8FD72A56}">
      <dgm:prSet custT="1"/>
      <dgm:spPr/>
      <dgm:t>
        <a:bodyPr/>
        <a:lstStyle/>
        <a:p>
          <a:r>
            <a:rPr lang="en-US" altLang="zh-CN" sz="3200" dirty="0">
              <a:solidFill>
                <a:srgbClr val="C00000"/>
              </a:solidFill>
            </a:rPr>
            <a:t>   </a:t>
          </a:r>
          <a:r>
            <a:rPr lang="en-US" altLang="zh-CN" sz="3200" b="1" dirty="0">
              <a:solidFill>
                <a:srgbClr val="C00000"/>
              </a:solidFill>
            </a:rPr>
            <a:t>Timely</a:t>
          </a:r>
          <a:endParaRPr lang="zh-CN" altLang="en-US" sz="3200" dirty="0">
            <a:solidFill>
              <a:srgbClr val="C00000"/>
            </a:solidFill>
          </a:endParaRPr>
        </a:p>
      </dgm:t>
    </dgm:pt>
    <dgm:pt modelId="{5E5833A6-E524-654F-B7A7-68A1DBD81CAE}" type="parTrans" cxnId="{F306684C-C3F3-B14B-8969-4F868E749C31}">
      <dgm:prSet/>
      <dgm:spPr/>
      <dgm:t>
        <a:bodyPr/>
        <a:lstStyle/>
        <a:p>
          <a:endParaRPr lang="zh-CN" altLang="en-US"/>
        </a:p>
      </dgm:t>
    </dgm:pt>
    <dgm:pt modelId="{BC1990D9-13BE-A64B-AF14-52983C0D7E8A}" type="sibTrans" cxnId="{F306684C-C3F3-B14B-8969-4F868E749C31}">
      <dgm:prSet/>
      <dgm:spPr/>
      <dgm:t>
        <a:bodyPr/>
        <a:lstStyle/>
        <a:p>
          <a:endParaRPr lang="zh-CN" altLang="en-US"/>
        </a:p>
      </dgm:t>
    </dgm:pt>
    <dgm:pt modelId="{1011FE36-AB5E-2F4F-A28F-EEC230541D09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2400" dirty="0">
              <a:solidFill>
                <a:schemeClr val="tx1"/>
              </a:solidFill>
            </a:rPr>
            <a:t>Achieving 10% of</a:t>
          </a:r>
          <a:r>
            <a:rPr kumimoji="1" lang="zh-CN" altLang="en-US" sz="2400" dirty="0">
              <a:solidFill>
                <a:schemeClr val="tx1"/>
              </a:solidFill>
            </a:rPr>
            <a:t> </a:t>
          </a:r>
          <a:r>
            <a:rPr kumimoji="1" lang="en-US" altLang="zh-CN" sz="2400" dirty="0">
              <a:solidFill>
                <a:schemeClr val="tx1"/>
              </a:solidFill>
            </a:rPr>
            <a:t>koala mortality, resulting from speeding</a:t>
          </a:r>
          <a:r>
            <a:rPr kumimoji="1" lang="zh-CN" altLang="en-US" sz="2400" dirty="0">
              <a:solidFill>
                <a:schemeClr val="tx1"/>
              </a:solidFill>
            </a:rPr>
            <a:t> </a:t>
          </a:r>
          <a:r>
            <a:rPr kumimoji="1" lang="en-US" altLang="zh-CN" sz="2400" dirty="0">
              <a:solidFill>
                <a:schemeClr val="tx1"/>
              </a:solidFill>
            </a:rPr>
            <a:t>—</a:t>
          </a:r>
          <a:r>
            <a:rPr kumimoji="1" lang="zh-CN" altLang="en-US" sz="2400" dirty="0">
              <a:solidFill>
                <a:schemeClr val="tx1"/>
              </a:solidFill>
            </a:rPr>
            <a:t> </a:t>
          </a:r>
          <a:r>
            <a:rPr kumimoji="1" lang="en-US" altLang="zh-CN" sz="2400" dirty="0">
              <a:solidFill>
                <a:schemeClr val="tx1"/>
              </a:solidFill>
            </a:rPr>
            <a:t> by  promoting to slow down and raising awareness of koala’s increasing death rate in Queensland.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675C1019-FB52-3242-970A-9A5B6B64DD27}" type="parTrans" cxnId="{9F19C018-79EA-1344-87F4-5F2339123AAA}">
      <dgm:prSet/>
      <dgm:spPr/>
      <dgm:t>
        <a:bodyPr/>
        <a:lstStyle/>
        <a:p>
          <a:endParaRPr lang="zh-CN" altLang="en-US"/>
        </a:p>
      </dgm:t>
    </dgm:pt>
    <dgm:pt modelId="{AA7A6149-ECB1-F840-BAC7-C9811A43FE1F}" type="sibTrans" cxnId="{9F19C018-79EA-1344-87F4-5F2339123AAA}">
      <dgm:prSet/>
      <dgm:spPr/>
      <dgm:t>
        <a:bodyPr/>
        <a:lstStyle/>
        <a:p>
          <a:endParaRPr lang="zh-CN" altLang="en-US"/>
        </a:p>
      </dgm:t>
    </dgm:pt>
    <dgm:pt modelId="{FD0C5D3D-F662-3640-8A4D-29A7686559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2400" b="0" dirty="0"/>
            <a:t>Measuring the amount of Queensland koala’s death through cooperation with</a:t>
          </a:r>
          <a:r>
            <a:rPr lang="zh-CN" altLang="en-US" sz="2400" b="0" dirty="0"/>
            <a:t> </a:t>
          </a:r>
          <a:r>
            <a:rPr lang="en-US" altLang="zh-CN" sz="2400" dirty="0"/>
            <a:t>Australian </a:t>
          </a:r>
          <a:r>
            <a:rPr lang="en-AU" altLang="zh-CN" sz="2400" dirty="0"/>
            <a:t>Bureau of Statistics</a:t>
          </a:r>
          <a:r>
            <a:rPr lang="zh-CN" altLang="en-US" sz="2400" dirty="0"/>
            <a:t> </a:t>
          </a:r>
          <a:r>
            <a:rPr lang="en-US" altLang="zh-CN" sz="2400" dirty="0"/>
            <a:t>to get real data feedback after campaign.</a:t>
          </a:r>
          <a:endParaRPr lang="zh-CN" altLang="en-US" sz="2400" b="0" dirty="0"/>
        </a:p>
      </dgm:t>
    </dgm:pt>
    <dgm:pt modelId="{7CCF79E7-A20F-8C4A-87BC-253A6647F09B}" type="parTrans" cxnId="{92F571D9-F351-E74A-8442-8B1B9BAA6E2C}">
      <dgm:prSet/>
      <dgm:spPr/>
      <dgm:t>
        <a:bodyPr/>
        <a:lstStyle/>
        <a:p>
          <a:endParaRPr lang="zh-CN" altLang="en-US"/>
        </a:p>
      </dgm:t>
    </dgm:pt>
    <dgm:pt modelId="{3215E4C6-52C1-164B-B36C-F8F3D2DDEABE}" type="sibTrans" cxnId="{92F571D9-F351-E74A-8442-8B1B9BAA6E2C}">
      <dgm:prSet/>
      <dgm:spPr/>
      <dgm:t>
        <a:bodyPr/>
        <a:lstStyle/>
        <a:p>
          <a:endParaRPr lang="zh-CN" altLang="en-US"/>
        </a:p>
      </dgm:t>
    </dgm:pt>
    <dgm:pt modelId="{F1EC723F-FB4B-7545-8B44-CC799FF88C3E}">
      <dgm:prSet custT="1"/>
      <dgm:spPr/>
      <dgm:t>
        <a:bodyPr/>
        <a:lstStyle/>
        <a:p>
          <a:r>
            <a:rPr lang="en-US" altLang="zh-CN" sz="2400" dirty="0"/>
            <a:t>Each month RSPCA group organize a meeting to discuss current situation of intervention methods and adjust strategy immediately</a:t>
          </a:r>
          <a:endParaRPr lang="zh-CN" altLang="en-US" sz="2400" dirty="0"/>
        </a:p>
      </dgm:t>
    </dgm:pt>
    <dgm:pt modelId="{EA1B8405-66BB-4D41-AFC1-821D9722FC54}" type="parTrans" cxnId="{69819F41-9F87-7044-9981-751B17BECC50}">
      <dgm:prSet/>
      <dgm:spPr/>
      <dgm:t>
        <a:bodyPr/>
        <a:lstStyle/>
        <a:p>
          <a:endParaRPr lang="zh-CN" altLang="en-US"/>
        </a:p>
      </dgm:t>
    </dgm:pt>
    <dgm:pt modelId="{EDF35419-1A68-114E-8B0A-D4F9A4CEA75E}" type="sibTrans" cxnId="{69819F41-9F87-7044-9981-751B17BECC50}">
      <dgm:prSet/>
      <dgm:spPr/>
      <dgm:t>
        <a:bodyPr/>
        <a:lstStyle/>
        <a:p>
          <a:endParaRPr lang="zh-CN" altLang="en-US"/>
        </a:p>
      </dgm:t>
    </dgm:pt>
    <dgm:pt modelId="{35FBEA30-48C9-904E-B3F4-F4F2DA022951}">
      <dgm:prSet custT="1"/>
      <dgm:spPr/>
      <dgm:t>
        <a:bodyPr/>
        <a:lstStyle/>
        <a:p>
          <a:r>
            <a:rPr lang="en-US" altLang="zh-CN" sz="2400" dirty="0"/>
            <a:t>Allocating target audience feedback about activity of slowing down to protect koalas and provide benefits they demand when changing speeding.</a:t>
          </a:r>
          <a:endParaRPr lang="zh-CN" altLang="en-US" sz="2400" dirty="0"/>
        </a:p>
      </dgm:t>
    </dgm:pt>
    <dgm:pt modelId="{090D19C3-6903-5F40-B15D-907583AD0234}" type="parTrans" cxnId="{0BABAABC-D60A-D44C-B3E2-E3853C2E459B}">
      <dgm:prSet/>
      <dgm:spPr/>
      <dgm:t>
        <a:bodyPr/>
        <a:lstStyle/>
        <a:p>
          <a:endParaRPr lang="zh-CN" altLang="en-US"/>
        </a:p>
      </dgm:t>
    </dgm:pt>
    <dgm:pt modelId="{DF0105A9-6CB8-4841-B980-312F2049D98A}" type="sibTrans" cxnId="{0BABAABC-D60A-D44C-B3E2-E3853C2E459B}">
      <dgm:prSet/>
      <dgm:spPr/>
      <dgm:t>
        <a:bodyPr/>
        <a:lstStyle/>
        <a:p>
          <a:endParaRPr lang="zh-CN" altLang="en-US"/>
        </a:p>
      </dgm:t>
    </dgm:pt>
    <dgm:pt modelId="{44FC981C-5368-3447-AC74-DD459BB1CBC1}">
      <dgm:prSet custT="1"/>
      <dgm:spPr/>
      <dgm:t>
        <a:bodyPr/>
        <a:lstStyle/>
        <a:p>
          <a:r>
            <a:rPr lang="en-US" altLang="zh-CN" sz="2400" b="0" dirty="0">
              <a:solidFill>
                <a:schemeClr val="tx1"/>
              </a:solidFill>
            </a:rPr>
            <a:t>Achieving 10% - starts to slow down in rural areas to reduce koala’s death rate</a:t>
          </a:r>
          <a:r>
            <a:rPr lang="zh-CN" altLang="en-US" sz="2400" b="0" dirty="0">
              <a:solidFill>
                <a:schemeClr val="tx1"/>
              </a:solidFill>
            </a:rPr>
            <a:t> </a:t>
          </a:r>
          <a:r>
            <a:rPr lang="en-US" altLang="zh-CN" sz="2400" b="0" dirty="0">
              <a:solidFill>
                <a:schemeClr val="tx1"/>
              </a:solidFill>
            </a:rPr>
            <a:t>caused by car strikes by December, 2019 </a:t>
          </a:r>
          <a:endParaRPr lang="zh-CN" altLang="en-US" sz="2400" b="0" dirty="0">
            <a:solidFill>
              <a:schemeClr val="tx1"/>
            </a:solidFill>
          </a:endParaRPr>
        </a:p>
      </dgm:t>
    </dgm:pt>
    <dgm:pt modelId="{3CE72E16-104D-C44F-8713-76022571EB39}" type="parTrans" cxnId="{2F02D5B6-8C37-D943-A229-EF4BE246BD6C}">
      <dgm:prSet/>
      <dgm:spPr/>
      <dgm:t>
        <a:bodyPr/>
        <a:lstStyle/>
        <a:p>
          <a:endParaRPr lang="zh-CN" altLang="en-US"/>
        </a:p>
      </dgm:t>
    </dgm:pt>
    <dgm:pt modelId="{98BFD4E1-88DB-7F4E-9003-110A10DBEAEE}" type="sibTrans" cxnId="{2F02D5B6-8C37-D943-A229-EF4BE246BD6C}">
      <dgm:prSet/>
      <dgm:spPr/>
      <dgm:t>
        <a:bodyPr/>
        <a:lstStyle/>
        <a:p>
          <a:endParaRPr lang="zh-CN" altLang="en-US"/>
        </a:p>
      </dgm:t>
    </dgm:pt>
    <dgm:pt modelId="{6BCC3EDA-4046-3341-B5AC-71E9C2DF3BDB}" type="pres">
      <dgm:prSet presAssocID="{580D4A9F-0A75-364B-ABC8-C3BE31755274}" presName="Name0" presStyleCnt="0">
        <dgm:presLayoutVars>
          <dgm:chMax val="7"/>
          <dgm:chPref val="5"/>
        </dgm:presLayoutVars>
      </dgm:prSet>
      <dgm:spPr/>
    </dgm:pt>
    <dgm:pt modelId="{5D667F17-D069-3444-B27F-0D453C82FA4B}" type="pres">
      <dgm:prSet presAssocID="{580D4A9F-0A75-364B-ABC8-C3BE31755274}" presName="arrowNode" presStyleLbl="node1" presStyleIdx="0" presStyleCnt="1" custAng="20239516" custLinFactNeighborX="-6114" custLinFactNeighborY="691"/>
      <dgm:spPr/>
    </dgm:pt>
    <dgm:pt modelId="{791DDE22-85EA-F34C-ABEA-E824955271D1}" type="pres">
      <dgm:prSet presAssocID="{C566B7E3-B466-7945-A052-BC52DF9B801F}" presName="txNode1" presStyleLbl="revTx" presStyleIdx="0" presStyleCnt="5" custScaleX="117196" custLinFactNeighborX="-59146" custLinFactNeighborY="48391">
        <dgm:presLayoutVars>
          <dgm:bulletEnabled val="1"/>
        </dgm:presLayoutVars>
      </dgm:prSet>
      <dgm:spPr/>
    </dgm:pt>
    <dgm:pt modelId="{C521EBF8-5486-CB48-B586-BD35A7C9CAA3}" type="pres">
      <dgm:prSet presAssocID="{9254C377-1FC6-814A-B418-5358937E5863}" presName="txNode2" presStyleLbl="revTx" presStyleIdx="1" presStyleCnt="5" custScaleX="63095" custScaleY="237079" custLinFactNeighborX="-59259" custLinFactNeighborY="-39590">
        <dgm:presLayoutVars>
          <dgm:bulletEnabled val="1"/>
        </dgm:presLayoutVars>
      </dgm:prSet>
      <dgm:spPr/>
    </dgm:pt>
    <dgm:pt modelId="{ED85274C-0B12-DA46-920A-0B0092D2A6E2}" type="pres">
      <dgm:prSet presAssocID="{4CE90070-910D-8A44-8605-126DCFF7AF32}" presName="dotNode2" presStyleCnt="0"/>
      <dgm:spPr/>
    </dgm:pt>
    <dgm:pt modelId="{F980987C-8120-F44E-A4F6-4F32809A4E9F}" type="pres">
      <dgm:prSet presAssocID="{4CE90070-910D-8A44-8605-126DCFF7AF32}" presName="dotRepeatNode" presStyleLbl="fgShp" presStyleIdx="0" presStyleCnt="3" custAng="19167735" custLinFactX="-106077" custLinFactY="100000" custLinFactNeighborX="-200000" custLinFactNeighborY="187684"/>
      <dgm:spPr/>
    </dgm:pt>
    <dgm:pt modelId="{D7669885-95BE-654F-BB08-F741B016F3A7}" type="pres">
      <dgm:prSet presAssocID="{EF57E7F3-0868-9F47-A2F2-5D42FA905599}" presName="txNode3" presStyleLbl="revTx" presStyleIdx="2" presStyleCnt="5" custLinFactX="39664" custLinFactNeighborX="100000" custLinFactNeighborY="-35517">
        <dgm:presLayoutVars>
          <dgm:bulletEnabled val="1"/>
        </dgm:presLayoutVars>
      </dgm:prSet>
      <dgm:spPr/>
    </dgm:pt>
    <dgm:pt modelId="{6A4C4110-A798-E44D-93D9-98CC83BA79C8}" type="pres">
      <dgm:prSet presAssocID="{D32ADF36-F8F6-0542-B150-5FF92ADBFE61}" presName="dotNode3" presStyleCnt="0"/>
      <dgm:spPr/>
    </dgm:pt>
    <dgm:pt modelId="{8F7E709E-3457-394B-BFFE-263A5EA931C2}" type="pres">
      <dgm:prSet presAssocID="{D32ADF36-F8F6-0542-B150-5FF92ADBFE61}" presName="dotRepeatNode" presStyleLbl="fgShp" presStyleIdx="1" presStyleCnt="3" custLinFactNeighborX="-91698" custLinFactNeighborY="22609"/>
      <dgm:spPr/>
    </dgm:pt>
    <dgm:pt modelId="{A772668A-0B0D-0E4A-B193-334F9A0DF312}" type="pres">
      <dgm:prSet presAssocID="{15311B38-D0E7-854F-BC07-50033E9C67C8}" presName="txNode4" presStyleLbl="revTx" presStyleIdx="3" presStyleCnt="5" custLinFactX="-100000" custLinFactNeighborX="-156870" custLinFactNeighborY="-53224">
        <dgm:presLayoutVars>
          <dgm:bulletEnabled val="1"/>
        </dgm:presLayoutVars>
      </dgm:prSet>
      <dgm:spPr/>
    </dgm:pt>
    <dgm:pt modelId="{C4302B0A-762B-AB48-9090-ADAFFB218F70}" type="pres">
      <dgm:prSet presAssocID="{3ADF3CBB-E488-D449-8EC4-2E82ECBE5110}" presName="dotNode4" presStyleCnt="0"/>
      <dgm:spPr/>
    </dgm:pt>
    <dgm:pt modelId="{D2E8DA34-8EF1-704D-B2FD-90FB4D0604F9}" type="pres">
      <dgm:prSet presAssocID="{3ADF3CBB-E488-D449-8EC4-2E82ECBE5110}" presName="dotRepeatNode" presStyleLbl="fgShp" presStyleIdx="2" presStyleCnt="3"/>
      <dgm:spPr/>
    </dgm:pt>
    <dgm:pt modelId="{8D4172E3-E8BB-0040-B1F5-96E424FE8CE0}" type="pres">
      <dgm:prSet presAssocID="{137B71F4-A696-CD4D-B741-AD2D8FD72A56}" presName="txNode5" presStyleLbl="revTx" presStyleIdx="4" presStyleCnt="5" custScaleX="71603" custLinFactY="-100000" custLinFactNeighborX="-70355" custLinFactNeighborY="-105073">
        <dgm:presLayoutVars>
          <dgm:bulletEnabled val="1"/>
        </dgm:presLayoutVars>
      </dgm:prSet>
      <dgm:spPr/>
    </dgm:pt>
  </dgm:ptLst>
  <dgm:cxnLst>
    <dgm:cxn modelId="{483E4209-95F9-4049-AED0-074A7788578F}" type="presOf" srcId="{C566B7E3-B466-7945-A052-BC52DF9B801F}" destId="{791DDE22-85EA-F34C-ABEA-E824955271D1}" srcOrd="0" destOrd="0" presId="urn:microsoft.com/office/officeart/2009/3/layout/DescendingProcess"/>
    <dgm:cxn modelId="{976ACD15-14EF-FC4C-97D6-572BD02EF2A3}" type="presOf" srcId="{EF57E7F3-0868-9F47-A2F2-5D42FA905599}" destId="{D7669885-95BE-654F-BB08-F741B016F3A7}" srcOrd="0" destOrd="0" presId="urn:microsoft.com/office/officeart/2009/3/layout/DescendingProcess"/>
    <dgm:cxn modelId="{9F19C018-79EA-1344-87F4-5F2339123AAA}" srcId="{C566B7E3-B466-7945-A052-BC52DF9B801F}" destId="{1011FE36-AB5E-2F4F-A28F-EEC230541D09}" srcOrd="0" destOrd="0" parTransId="{675C1019-FB52-3242-970A-9A5B6B64DD27}" sibTransId="{AA7A6149-ECB1-F840-BAC7-C9811A43FE1F}"/>
    <dgm:cxn modelId="{A04A9D19-F470-D140-B654-E51E642B3D9C}" type="presOf" srcId="{15311B38-D0E7-854F-BC07-50033E9C67C8}" destId="{A772668A-0B0D-0E4A-B193-334F9A0DF312}" srcOrd="0" destOrd="0" presId="urn:microsoft.com/office/officeart/2009/3/layout/DescendingProcess"/>
    <dgm:cxn modelId="{69819F41-9F87-7044-9981-751B17BECC50}" srcId="{EF57E7F3-0868-9F47-A2F2-5D42FA905599}" destId="{F1EC723F-FB4B-7545-8B44-CC799FF88C3E}" srcOrd="0" destOrd="0" parTransId="{EA1B8405-66BB-4D41-AFC1-821D9722FC54}" sibTransId="{EDF35419-1A68-114E-8B0A-D4F9A4CEA75E}"/>
    <dgm:cxn modelId="{0D09A061-FC24-B34A-9465-2DBF5383CA10}" type="presOf" srcId="{35FBEA30-48C9-904E-B3F4-F4F2DA022951}" destId="{A772668A-0B0D-0E4A-B193-334F9A0DF312}" srcOrd="0" destOrd="1" presId="urn:microsoft.com/office/officeart/2009/3/layout/DescendingProcess"/>
    <dgm:cxn modelId="{FD986063-70E9-9E4F-B6D4-BB5BA9B3476B}" srcId="{580D4A9F-0A75-364B-ABC8-C3BE31755274}" destId="{C566B7E3-B466-7945-A052-BC52DF9B801F}" srcOrd="0" destOrd="0" parTransId="{C0B269EE-F253-A84F-8D13-8BD5979255A1}" sibTransId="{CD66AE3C-8C7E-8E44-96FE-9C13A8FECA54}"/>
    <dgm:cxn modelId="{F306684C-C3F3-B14B-8969-4F868E749C31}" srcId="{580D4A9F-0A75-364B-ABC8-C3BE31755274}" destId="{137B71F4-A696-CD4D-B741-AD2D8FD72A56}" srcOrd="4" destOrd="0" parTransId="{5E5833A6-E524-654F-B7A7-68A1DBD81CAE}" sibTransId="{BC1990D9-13BE-A64B-AF14-52983C0D7E8A}"/>
    <dgm:cxn modelId="{B064536C-C0D8-BB48-A084-8F2EC7282DD4}" type="presOf" srcId="{580D4A9F-0A75-364B-ABC8-C3BE31755274}" destId="{6BCC3EDA-4046-3341-B5AC-71E9C2DF3BDB}" srcOrd="0" destOrd="0" presId="urn:microsoft.com/office/officeart/2009/3/layout/DescendingProcess"/>
    <dgm:cxn modelId="{F588B94C-BB10-4E4D-8B42-9B1580D03B10}" type="presOf" srcId="{1011FE36-AB5E-2F4F-A28F-EEC230541D09}" destId="{791DDE22-85EA-F34C-ABEA-E824955271D1}" srcOrd="0" destOrd="1" presId="urn:microsoft.com/office/officeart/2009/3/layout/DescendingProcess"/>
    <dgm:cxn modelId="{4DA20675-E3D1-6A49-8F36-1C7167C5717C}" type="presOf" srcId="{4CE90070-910D-8A44-8605-126DCFF7AF32}" destId="{F980987C-8120-F44E-A4F6-4F32809A4E9F}" srcOrd="0" destOrd="0" presId="urn:microsoft.com/office/officeart/2009/3/layout/DescendingProcess"/>
    <dgm:cxn modelId="{39074155-6A62-B74F-B287-4982D5F1E44C}" srcId="{580D4A9F-0A75-364B-ABC8-C3BE31755274}" destId="{9254C377-1FC6-814A-B418-5358937E5863}" srcOrd="1" destOrd="0" parTransId="{99025842-28E0-6F48-9F48-0F77650CD3D9}" sibTransId="{4CE90070-910D-8A44-8605-126DCFF7AF32}"/>
    <dgm:cxn modelId="{FB46AD92-FD35-854F-B369-67E271792B3A}" type="presOf" srcId="{3ADF3CBB-E488-D449-8EC4-2E82ECBE5110}" destId="{D2E8DA34-8EF1-704D-B2FD-90FB4D0604F9}" srcOrd="0" destOrd="0" presId="urn:microsoft.com/office/officeart/2009/3/layout/DescendingProcess"/>
    <dgm:cxn modelId="{4CB5C59F-106F-7A40-B1A4-1DBF7920DD8F}" srcId="{580D4A9F-0A75-364B-ABC8-C3BE31755274}" destId="{15311B38-D0E7-854F-BC07-50033E9C67C8}" srcOrd="3" destOrd="0" parTransId="{71F84B15-2B43-FD4F-AF10-E710AE3244FD}" sibTransId="{3ADF3CBB-E488-D449-8EC4-2E82ECBE5110}"/>
    <dgm:cxn modelId="{424698A6-51F2-5C45-B1A8-DAC2DA1EE9C0}" type="presOf" srcId="{44FC981C-5368-3447-AC74-DD459BB1CBC1}" destId="{8D4172E3-E8BB-0040-B1F5-96E424FE8CE0}" srcOrd="0" destOrd="1" presId="urn:microsoft.com/office/officeart/2009/3/layout/DescendingProcess"/>
    <dgm:cxn modelId="{445B22B5-C704-C840-84F6-98697EA34882}" type="presOf" srcId="{9254C377-1FC6-814A-B418-5358937E5863}" destId="{C521EBF8-5486-CB48-B586-BD35A7C9CAA3}" srcOrd="0" destOrd="0" presId="urn:microsoft.com/office/officeart/2009/3/layout/DescendingProcess"/>
    <dgm:cxn modelId="{2F02D5B6-8C37-D943-A229-EF4BE246BD6C}" srcId="{137B71F4-A696-CD4D-B741-AD2D8FD72A56}" destId="{44FC981C-5368-3447-AC74-DD459BB1CBC1}" srcOrd="0" destOrd="0" parTransId="{3CE72E16-104D-C44F-8713-76022571EB39}" sibTransId="{98BFD4E1-88DB-7F4E-9003-110A10DBEAEE}"/>
    <dgm:cxn modelId="{8CDF2ABB-0A19-E64C-81B1-6ABE3BBE29F0}" type="presOf" srcId="{F1EC723F-FB4B-7545-8B44-CC799FF88C3E}" destId="{D7669885-95BE-654F-BB08-F741B016F3A7}" srcOrd="0" destOrd="1" presId="urn:microsoft.com/office/officeart/2009/3/layout/DescendingProcess"/>
    <dgm:cxn modelId="{0BABAABC-D60A-D44C-B3E2-E3853C2E459B}" srcId="{15311B38-D0E7-854F-BC07-50033E9C67C8}" destId="{35FBEA30-48C9-904E-B3F4-F4F2DA022951}" srcOrd="0" destOrd="0" parTransId="{090D19C3-6903-5F40-B15D-907583AD0234}" sibTransId="{DF0105A9-6CB8-4841-B980-312F2049D98A}"/>
    <dgm:cxn modelId="{2ECBC6BF-D226-164E-9DE5-83615D684ED4}" type="presOf" srcId="{FD0C5D3D-F662-3640-8A4D-29A76865597C}" destId="{C521EBF8-5486-CB48-B586-BD35A7C9CAA3}" srcOrd="0" destOrd="1" presId="urn:microsoft.com/office/officeart/2009/3/layout/DescendingProcess"/>
    <dgm:cxn modelId="{92F571D9-F351-E74A-8442-8B1B9BAA6E2C}" srcId="{9254C377-1FC6-814A-B418-5358937E5863}" destId="{FD0C5D3D-F662-3640-8A4D-29A76865597C}" srcOrd="0" destOrd="0" parTransId="{7CCF79E7-A20F-8C4A-87BC-253A6647F09B}" sibTransId="{3215E4C6-52C1-164B-B36C-F8F3D2DDEABE}"/>
    <dgm:cxn modelId="{F70647DF-7B02-CA4C-9AF0-E9D063E982C6}" srcId="{580D4A9F-0A75-364B-ABC8-C3BE31755274}" destId="{EF57E7F3-0868-9F47-A2F2-5D42FA905599}" srcOrd="2" destOrd="0" parTransId="{08153902-0EB5-2443-8E69-253727EB09DC}" sibTransId="{D32ADF36-F8F6-0542-B150-5FF92ADBFE61}"/>
    <dgm:cxn modelId="{4903F8E7-6E2B-044F-AEB8-E3B3A27D5F90}" type="presOf" srcId="{D32ADF36-F8F6-0542-B150-5FF92ADBFE61}" destId="{8F7E709E-3457-394B-BFFE-263A5EA931C2}" srcOrd="0" destOrd="0" presId="urn:microsoft.com/office/officeart/2009/3/layout/DescendingProcess"/>
    <dgm:cxn modelId="{5F1DACF9-84E1-5D40-80C3-CC480ACB4E20}" type="presOf" srcId="{137B71F4-A696-CD4D-B741-AD2D8FD72A56}" destId="{8D4172E3-E8BB-0040-B1F5-96E424FE8CE0}" srcOrd="0" destOrd="0" presId="urn:microsoft.com/office/officeart/2009/3/layout/DescendingProcess"/>
    <dgm:cxn modelId="{21FEE2E3-881A-1842-86F2-C0FECCD33E50}" type="presParOf" srcId="{6BCC3EDA-4046-3341-B5AC-71E9C2DF3BDB}" destId="{5D667F17-D069-3444-B27F-0D453C82FA4B}" srcOrd="0" destOrd="0" presId="urn:microsoft.com/office/officeart/2009/3/layout/DescendingProcess"/>
    <dgm:cxn modelId="{B6E33B43-C27F-6943-B260-4F0C3B257F34}" type="presParOf" srcId="{6BCC3EDA-4046-3341-B5AC-71E9C2DF3BDB}" destId="{791DDE22-85EA-F34C-ABEA-E824955271D1}" srcOrd="1" destOrd="0" presId="urn:microsoft.com/office/officeart/2009/3/layout/DescendingProcess"/>
    <dgm:cxn modelId="{C9E9E23B-FF72-8744-AEB1-2654A2526DE3}" type="presParOf" srcId="{6BCC3EDA-4046-3341-B5AC-71E9C2DF3BDB}" destId="{C521EBF8-5486-CB48-B586-BD35A7C9CAA3}" srcOrd="2" destOrd="0" presId="urn:microsoft.com/office/officeart/2009/3/layout/DescendingProcess"/>
    <dgm:cxn modelId="{584F6540-F740-EE47-8251-D589D0225C0A}" type="presParOf" srcId="{6BCC3EDA-4046-3341-B5AC-71E9C2DF3BDB}" destId="{ED85274C-0B12-DA46-920A-0B0092D2A6E2}" srcOrd="3" destOrd="0" presId="urn:microsoft.com/office/officeart/2009/3/layout/DescendingProcess"/>
    <dgm:cxn modelId="{0BE1BE42-7676-464A-BE71-A6E4836D5925}" type="presParOf" srcId="{ED85274C-0B12-DA46-920A-0B0092D2A6E2}" destId="{F980987C-8120-F44E-A4F6-4F32809A4E9F}" srcOrd="0" destOrd="0" presId="urn:microsoft.com/office/officeart/2009/3/layout/DescendingProcess"/>
    <dgm:cxn modelId="{C4CD87C5-B8FD-4D47-BA64-83CDFD257833}" type="presParOf" srcId="{6BCC3EDA-4046-3341-B5AC-71E9C2DF3BDB}" destId="{D7669885-95BE-654F-BB08-F741B016F3A7}" srcOrd="4" destOrd="0" presId="urn:microsoft.com/office/officeart/2009/3/layout/DescendingProcess"/>
    <dgm:cxn modelId="{D9E7C1A6-36B6-154F-A9E5-4896519F6B39}" type="presParOf" srcId="{6BCC3EDA-4046-3341-B5AC-71E9C2DF3BDB}" destId="{6A4C4110-A798-E44D-93D9-98CC83BA79C8}" srcOrd="5" destOrd="0" presId="urn:microsoft.com/office/officeart/2009/3/layout/DescendingProcess"/>
    <dgm:cxn modelId="{8AF16438-4CBC-2B48-A151-04BB3D514252}" type="presParOf" srcId="{6A4C4110-A798-E44D-93D9-98CC83BA79C8}" destId="{8F7E709E-3457-394B-BFFE-263A5EA931C2}" srcOrd="0" destOrd="0" presId="urn:microsoft.com/office/officeart/2009/3/layout/DescendingProcess"/>
    <dgm:cxn modelId="{A54CF58C-565F-1D4D-8EEA-6A1F675B36A6}" type="presParOf" srcId="{6BCC3EDA-4046-3341-B5AC-71E9C2DF3BDB}" destId="{A772668A-0B0D-0E4A-B193-334F9A0DF312}" srcOrd="6" destOrd="0" presId="urn:microsoft.com/office/officeart/2009/3/layout/DescendingProcess"/>
    <dgm:cxn modelId="{67C01E13-9342-CE4A-86E8-4781723A523D}" type="presParOf" srcId="{6BCC3EDA-4046-3341-B5AC-71E9C2DF3BDB}" destId="{C4302B0A-762B-AB48-9090-ADAFFB218F70}" srcOrd="7" destOrd="0" presId="urn:microsoft.com/office/officeart/2009/3/layout/DescendingProcess"/>
    <dgm:cxn modelId="{2F406AF7-19EA-B946-B758-1209FC65558A}" type="presParOf" srcId="{C4302B0A-762B-AB48-9090-ADAFFB218F70}" destId="{D2E8DA34-8EF1-704D-B2FD-90FB4D0604F9}" srcOrd="0" destOrd="0" presId="urn:microsoft.com/office/officeart/2009/3/layout/DescendingProcess"/>
    <dgm:cxn modelId="{4636BADD-C9FA-7042-A17D-14340FC1F82D}" type="presParOf" srcId="{6BCC3EDA-4046-3341-B5AC-71E9C2DF3BDB}" destId="{8D4172E3-E8BB-0040-B1F5-96E424FE8CE0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7F17-D069-3444-B27F-0D453C82FA4B}">
      <dsp:nvSpPr>
        <dsp:cNvPr id="0" name=""/>
        <dsp:cNvSpPr/>
      </dsp:nvSpPr>
      <dsp:spPr>
        <a:xfrm rot="3035890">
          <a:off x="3947170" y="2094581"/>
          <a:ext cx="8781682" cy="612412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0987C-8120-F44E-A4F6-4F32809A4E9F}">
      <dsp:nvSpPr>
        <dsp:cNvPr id="0" name=""/>
        <dsp:cNvSpPr/>
      </dsp:nvSpPr>
      <dsp:spPr>
        <a:xfrm rot="19167735">
          <a:off x="7071160" y="3461925"/>
          <a:ext cx="221764" cy="22176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E709E-3457-394B-BFFE-263A5EA931C2}">
      <dsp:nvSpPr>
        <dsp:cNvPr id="0" name=""/>
        <dsp:cNvSpPr/>
      </dsp:nvSpPr>
      <dsp:spPr>
        <a:xfrm>
          <a:off x="9065057" y="4098875"/>
          <a:ext cx="221764" cy="22176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8DA34-8EF1-704D-B2FD-90FB4D0604F9}">
      <dsp:nvSpPr>
        <dsp:cNvPr id="0" name=""/>
        <dsp:cNvSpPr/>
      </dsp:nvSpPr>
      <dsp:spPr>
        <a:xfrm>
          <a:off x="10406432" y="5481053"/>
          <a:ext cx="221764" cy="22176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DDE22-85EA-F34C-ABEA-E824955271D1}">
      <dsp:nvSpPr>
        <dsp:cNvPr id="0" name=""/>
        <dsp:cNvSpPr/>
      </dsp:nvSpPr>
      <dsp:spPr>
        <a:xfrm>
          <a:off x="1066789" y="787627"/>
          <a:ext cx="4852255" cy="162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b="1" kern="1200" dirty="0">
              <a:solidFill>
                <a:schemeClr val="tx1"/>
              </a:solidFill>
            </a:rPr>
            <a:t>   </a:t>
          </a:r>
          <a:r>
            <a:rPr kumimoji="1" lang="en-US" altLang="zh-CN" sz="3200" b="1" kern="1200" dirty="0">
              <a:solidFill>
                <a:srgbClr val="C00000"/>
              </a:solidFill>
            </a:rPr>
            <a:t>Specific</a:t>
          </a:r>
          <a:endParaRPr lang="en-US" altLang="zh-CN" sz="54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zh-CN" sz="2400" kern="1200" dirty="0">
              <a:solidFill>
                <a:schemeClr val="tx1"/>
              </a:solidFill>
            </a:rPr>
            <a:t>Achieving 10% of</a:t>
          </a:r>
          <a:r>
            <a:rPr kumimoji="1" lang="zh-CN" altLang="en-US" sz="2400" kern="1200" dirty="0">
              <a:solidFill>
                <a:schemeClr val="tx1"/>
              </a:solidFill>
            </a:rPr>
            <a:t> </a:t>
          </a:r>
          <a:r>
            <a:rPr kumimoji="1" lang="en-US" altLang="zh-CN" sz="2400" kern="1200" dirty="0">
              <a:solidFill>
                <a:schemeClr val="tx1"/>
              </a:solidFill>
            </a:rPr>
            <a:t>koala mortality, resulting from speeding</a:t>
          </a:r>
          <a:r>
            <a:rPr kumimoji="1" lang="zh-CN" altLang="en-US" sz="2400" kern="1200" dirty="0">
              <a:solidFill>
                <a:schemeClr val="tx1"/>
              </a:solidFill>
            </a:rPr>
            <a:t> </a:t>
          </a:r>
          <a:r>
            <a:rPr kumimoji="1" lang="en-US" altLang="zh-CN" sz="2400" kern="1200" dirty="0">
              <a:solidFill>
                <a:schemeClr val="tx1"/>
              </a:solidFill>
            </a:rPr>
            <a:t>—</a:t>
          </a:r>
          <a:r>
            <a:rPr kumimoji="1" lang="zh-CN" altLang="en-US" sz="2400" kern="1200" dirty="0">
              <a:solidFill>
                <a:schemeClr val="tx1"/>
              </a:solidFill>
            </a:rPr>
            <a:t> </a:t>
          </a:r>
          <a:r>
            <a:rPr kumimoji="1" lang="en-US" altLang="zh-CN" sz="2400" kern="1200" dirty="0">
              <a:solidFill>
                <a:schemeClr val="tx1"/>
              </a:solidFill>
            </a:rPr>
            <a:t> by  promoting to slow down and raising awareness of koala’s increasing death rate in Queensland.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1066789" y="787627"/>
        <a:ext cx="4852255" cy="1627632"/>
      </dsp:txXfrm>
    </dsp:sp>
    <dsp:sp modelId="{C521EBF8-5486-CB48-B586-BD35A7C9CAA3}">
      <dsp:nvSpPr>
        <dsp:cNvPr id="0" name=""/>
        <dsp:cNvSpPr/>
      </dsp:nvSpPr>
      <dsp:spPr>
        <a:xfrm>
          <a:off x="6553208" y="361057"/>
          <a:ext cx="3812570" cy="385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/>
            <a:t>   </a:t>
          </a:r>
          <a:r>
            <a:rPr lang="en-US" altLang="zh-CN" sz="3200" b="1" kern="1200" dirty="0">
              <a:solidFill>
                <a:srgbClr val="C00000"/>
              </a:solidFill>
            </a:rPr>
            <a:t>Measurable</a:t>
          </a:r>
          <a:endParaRPr lang="zh-CN" altLang="en-US" sz="32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b="0" kern="1200" dirty="0"/>
            <a:t>Measuring the amount of Queensland koala’s death through cooperation with</a:t>
          </a:r>
          <a:r>
            <a:rPr lang="zh-CN" altLang="en-US" sz="2400" b="0" kern="1200" dirty="0"/>
            <a:t> </a:t>
          </a:r>
          <a:r>
            <a:rPr lang="en-US" altLang="zh-CN" sz="2400" kern="1200" dirty="0"/>
            <a:t>Australian </a:t>
          </a:r>
          <a:r>
            <a:rPr lang="en-AU" altLang="zh-CN" sz="2400" kern="1200" dirty="0"/>
            <a:t>Bureau of Statistics</a:t>
          </a:r>
          <a:r>
            <a:rPr lang="zh-CN" altLang="en-US" sz="2400" kern="1200" dirty="0"/>
            <a:t> </a:t>
          </a:r>
          <a:r>
            <a:rPr lang="en-US" altLang="zh-CN" sz="2400" kern="1200" dirty="0"/>
            <a:t>to get real data feedback after campaign.</a:t>
          </a:r>
          <a:endParaRPr lang="zh-CN" altLang="en-US" sz="2400" b="0" kern="1200" dirty="0"/>
        </a:p>
      </dsp:txBody>
      <dsp:txXfrm>
        <a:off x="6553208" y="361057"/>
        <a:ext cx="3812570" cy="3858775"/>
      </dsp:txXfrm>
    </dsp:sp>
    <dsp:sp modelId="{D7669885-95BE-654F-BB08-F741B016F3A7}">
      <dsp:nvSpPr>
        <dsp:cNvPr id="0" name=""/>
        <dsp:cNvSpPr/>
      </dsp:nvSpPr>
      <dsp:spPr>
        <a:xfrm>
          <a:off x="10591786" y="2767716"/>
          <a:ext cx="4811689" cy="162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srgbClr val="C00000"/>
              </a:solidFill>
            </a:rPr>
            <a:t>  </a:t>
          </a:r>
          <a:r>
            <a:rPr lang="zh-CN" altLang="en-US" sz="3200" kern="1200" dirty="0">
              <a:solidFill>
                <a:srgbClr val="C00000"/>
              </a:solidFill>
            </a:rPr>
            <a:t> </a:t>
          </a:r>
          <a:r>
            <a:rPr kumimoji="1" lang="en-US" altLang="zh-CN" sz="3200" b="1" kern="1200" dirty="0">
              <a:solidFill>
                <a:srgbClr val="C00000"/>
              </a:solidFill>
            </a:rPr>
            <a:t>Attainable</a:t>
          </a:r>
          <a:endParaRPr lang="zh-CN" altLang="en-US" sz="32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kern="1200" dirty="0"/>
            <a:t>Each month RSPCA group organize a meeting to discuss current situation of intervention methods and adjust strategy immediately</a:t>
          </a:r>
          <a:endParaRPr lang="zh-CN" altLang="en-US" sz="2400" kern="1200" dirty="0"/>
        </a:p>
      </dsp:txBody>
      <dsp:txXfrm>
        <a:off x="10591786" y="2767716"/>
        <a:ext cx="4811689" cy="1627632"/>
      </dsp:txXfrm>
    </dsp:sp>
    <dsp:sp modelId="{A772668A-0B0D-0E4A-B193-334F9A0DF312}">
      <dsp:nvSpPr>
        <dsp:cNvPr id="0" name=""/>
        <dsp:cNvSpPr/>
      </dsp:nvSpPr>
      <dsp:spPr>
        <a:xfrm>
          <a:off x="1883454" y="3911828"/>
          <a:ext cx="3692691" cy="162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srgbClr val="C00000"/>
              </a:solidFill>
            </a:rPr>
            <a:t>   </a:t>
          </a:r>
          <a:r>
            <a:rPr kumimoji="1" lang="en-US" altLang="zh-CN" sz="3200" b="1" kern="1200" dirty="0">
              <a:solidFill>
                <a:srgbClr val="C00000"/>
              </a:solidFill>
            </a:rPr>
            <a:t>Realistic</a:t>
          </a:r>
          <a:endParaRPr lang="zh-CN" altLang="en-US" sz="32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kern="1200" dirty="0"/>
            <a:t>Allocating target audience feedback about activity of slowing down to protect koalas and provide benefits they demand when changing speeding.</a:t>
          </a:r>
          <a:endParaRPr lang="zh-CN" altLang="en-US" sz="2400" kern="1200" dirty="0"/>
        </a:p>
      </dsp:txBody>
      <dsp:txXfrm>
        <a:off x="1883454" y="3911828"/>
        <a:ext cx="3692691" cy="1627632"/>
      </dsp:txXfrm>
    </dsp:sp>
    <dsp:sp modelId="{8D4172E3-E8BB-0040-B1F5-96E424FE8CE0}">
      <dsp:nvSpPr>
        <dsp:cNvPr id="0" name=""/>
        <dsp:cNvSpPr/>
      </dsp:nvSpPr>
      <dsp:spPr>
        <a:xfrm>
          <a:off x="6324626" y="5207236"/>
          <a:ext cx="4006179" cy="162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srgbClr val="C00000"/>
              </a:solidFill>
            </a:rPr>
            <a:t>   </a:t>
          </a:r>
          <a:r>
            <a:rPr lang="en-US" altLang="zh-CN" sz="3200" b="1" kern="1200" dirty="0">
              <a:solidFill>
                <a:srgbClr val="C00000"/>
              </a:solidFill>
            </a:rPr>
            <a:t>Timely</a:t>
          </a:r>
          <a:endParaRPr lang="zh-CN" altLang="en-US" sz="32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b="0" kern="1200" dirty="0">
              <a:solidFill>
                <a:schemeClr val="tx1"/>
              </a:solidFill>
            </a:rPr>
            <a:t>Achieving 10% - starts to slow down in rural areas to reduce koala’s death rate</a:t>
          </a:r>
          <a:r>
            <a:rPr lang="zh-CN" altLang="en-US" sz="2400" b="0" kern="1200" dirty="0">
              <a:solidFill>
                <a:schemeClr val="tx1"/>
              </a:solidFill>
            </a:rPr>
            <a:t> </a:t>
          </a:r>
          <a:r>
            <a:rPr lang="en-US" altLang="zh-CN" sz="2400" b="0" kern="1200" dirty="0">
              <a:solidFill>
                <a:schemeClr val="tx1"/>
              </a:solidFill>
            </a:rPr>
            <a:t>caused by car strikes by December, 2019 </a:t>
          </a:r>
          <a:endParaRPr lang="zh-CN" altLang="en-US" sz="2400" b="0" kern="1200" dirty="0">
            <a:solidFill>
              <a:schemeClr val="tx1"/>
            </a:solidFill>
          </a:endParaRPr>
        </a:p>
      </dsp:txBody>
      <dsp:txXfrm>
        <a:off x="6324626" y="5207236"/>
        <a:ext cx="4006179" cy="162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7C682-9593-874B-9C50-FF1304AE4D4B}" type="datetimeFigureOut">
              <a:rPr kumimoji="1" lang="zh-CN" altLang="en-US" smtClean="0"/>
              <a:t>2021/5/20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05F7-EFC8-3C45-9600-C927DAFA5B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70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E05F7-EFC8-3C45-9600-C927DAFA5B9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226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E05F7-EFC8-3C45-9600-C927DAFA5B9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587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E05F7-EFC8-3C45-9600-C927DAFA5B9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075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E05F7-EFC8-3C45-9600-C927DAFA5B9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119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E05F7-EFC8-3C45-9600-C927DAFA5B9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980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E05F7-EFC8-3C45-9600-C927DAFA5B9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ingtonpost.com.au/2017/11/06/australia-is-running-out-of-%20koalas_a_2326763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6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B8823395-DFC0-734F-AE9B-D36657E06AD1}"/>
              </a:ext>
            </a:extLst>
          </p:cNvPr>
          <p:cNvGrpSpPr/>
          <p:nvPr/>
        </p:nvGrpSpPr>
        <p:grpSpPr>
          <a:xfrm>
            <a:off x="7704133" y="952500"/>
            <a:ext cx="10085262" cy="8874726"/>
            <a:chOff x="-52404" y="110447"/>
            <a:chExt cx="13447016" cy="643165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A2D8D236-81B9-7F41-A7A5-8A0BEBCD7B0F}"/>
                </a:ext>
              </a:extLst>
            </p:cNvPr>
            <p:cNvSpPr/>
            <p:nvPr/>
          </p:nvSpPr>
          <p:spPr>
            <a:xfrm>
              <a:off x="-52404" y="110447"/>
              <a:ext cx="13447016" cy="6431656"/>
            </a:xfrm>
            <a:prstGeom prst="rect">
              <a:avLst/>
            </a:prstGeom>
            <a:solidFill>
              <a:srgbClr val="FEF3EA">
                <a:alpha val="75000"/>
              </a:srgbClr>
            </a:solidFill>
            <a:effectLst>
              <a:softEdge rad="444500"/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E2C538E1-9896-4649-B817-4CCA6DE30E18}"/>
                </a:ext>
              </a:extLst>
            </p:cNvPr>
            <p:cNvSpPr txBox="1"/>
            <p:nvPr/>
          </p:nvSpPr>
          <p:spPr>
            <a:xfrm>
              <a:off x="765328" y="1075917"/>
              <a:ext cx="11916348" cy="1179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6497"/>
                </a:lnSpc>
              </a:pPr>
              <a:r>
                <a:rPr lang="en-US" altLang="zh-CN" sz="4998" b="1" dirty="0">
                  <a:solidFill>
                    <a:srgbClr val="8067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‘Saving</a:t>
              </a:r>
              <a:r>
                <a:rPr lang="en-US" sz="4998" b="1" dirty="0">
                  <a:solidFill>
                    <a:srgbClr val="8067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the</a:t>
              </a:r>
              <a:r>
                <a:rPr lang="zh-CN" altLang="en-US" sz="4998" b="1" dirty="0">
                  <a:solidFill>
                    <a:srgbClr val="8067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998" b="1" dirty="0">
                  <a:solidFill>
                    <a:srgbClr val="8067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koalas</a:t>
              </a:r>
            </a:p>
            <a:p>
              <a:pPr algn="ctr">
                <a:lnSpc>
                  <a:spcPts val="6497"/>
                </a:lnSpc>
              </a:pPr>
              <a:r>
                <a:rPr lang="en-US" sz="4998" b="1" dirty="0">
                  <a:solidFill>
                    <a:srgbClr val="8067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with slowing down’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49E6D55C-7D68-5845-AD0A-FDAA2DFEDC35}"/>
                </a:ext>
              </a:extLst>
            </p:cNvPr>
            <p:cNvSpPr txBox="1"/>
            <p:nvPr/>
          </p:nvSpPr>
          <p:spPr>
            <a:xfrm>
              <a:off x="1272677" y="2816287"/>
              <a:ext cx="10901647" cy="369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936"/>
                </a:lnSpc>
              </a:pPr>
              <a:r>
                <a:rPr lang="en-US" sz="4000" spc="131" dirty="0">
                  <a:solidFill>
                    <a:srgbClr val="3B181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 Change Solution Campaign</a:t>
              </a: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CB3EEEE3-CCEE-834B-A0A1-575E1B05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2534"/>
          <a:stretch>
            <a:fillRect/>
          </a:stretch>
        </p:blipFill>
        <p:spPr bwMode="white">
          <a:xfrm>
            <a:off x="483365" y="307373"/>
            <a:ext cx="7046925" cy="967225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  <a:softEdge rad="5588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DEE7857-E71B-8C4B-B0B8-081BCBE35648}"/>
              </a:ext>
            </a:extLst>
          </p:cNvPr>
          <p:cNvSpPr/>
          <p:nvPr/>
        </p:nvSpPr>
        <p:spPr>
          <a:xfrm>
            <a:off x="457200" y="190500"/>
            <a:ext cx="51688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50" normalizeH="0" baseline="0" noProof="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Reference List</a:t>
            </a:r>
            <a:endParaRPr kumimoji="0" lang="zh-CN" altLang="en-US" sz="6600" b="1" i="0" u="none" strike="noStrike" kern="1200" cap="none" spc="50" normalizeH="0" baseline="0" noProof="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FA30BD-3DFF-7748-B842-4A1124E0411A}"/>
              </a:ext>
            </a:extLst>
          </p:cNvPr>
          <p:cNvSpPr/>
          <p:nvPr/>
        </p:nvSpPr>
        <p:spPr>
          <a:xfrm>
            <a:off x="686814" y="1104900"/>
            <a:ext cx="17373600" cy="192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Ellison, A. B., &amp; Greaves, S. (2010).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Driver characteristics and speeding behaviour, p 3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Retrieved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https://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www.atrf.info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/papers/2010/2010_Ellison_Greaves.pdf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Eustace, D., &amp; Wei, H. (2010).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role of driver age and gender in motor vehicle fatal crashes. Journal of Transportation Safety &amp; Security, 2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(1), 28-44.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Quintanilla, P. (2008).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Faces at the office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Raleigh, NC: Lulu Press.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Blatchford, E. (2017).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Australia is running out of koalas. 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Retrieved from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hlinkClick r:id="rId3"/>
              </a:rPr>
              <a:t>https://www.huffingtonpost.com.au/2017/11/06/australia-is-running-out-of- koalas_a_23267631/</a:t>
            </a: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CSIRO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(n.d.). </a:t>
            </a: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Queensland Car Strike 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Factbase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Retrieved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https://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www.mynrma.com.au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/cars-and-driving/driver-training-and-licences/risk-factors-and- young-drivers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Hakamies-Blomqvist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L. (1994).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Aging and Fatal Accidents in Male and Female Drivers. 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Journal of Gerontology, 49(6), 286.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Adame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Caplliure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&amp; Miquel. (2016)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Work–life balance and firms: A matter of women? 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Journal of Business Research, 69(4), 1379-1383.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Canstar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(2016).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Seniors confident behind the wheel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Retrieved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https://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www.canstar.com.au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/car-insurance/seniors-confident-behind-the-wheel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Panagiotakos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Demosthenes B.,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Chrysohoou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Christina,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Siasos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Gerasimos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Zisimos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Konstantinos,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Skoumas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John,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Pitsavos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Christos, &amp;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Stefanadis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Christodoulos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(2011).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Musselwhite, C. (2016).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Are older people safe enough to keep driving?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Retrieved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https://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theconversation.com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/are-older-people-safe-enough-to-keep-driving- 65060?fbclid=IwAR2HhBsI6lCv1tqo0nbDTikf_kATP5qRLTqNEHNK3g8hRmgxioe6ikTqY N4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Scott-Parker, B. J. (2012).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 comprehensive investigation of the risky driving behaviour of young novice drivers 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(Doctoral dissertation, Queensland University of Technology), p 85. Retrieved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https://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eprints.qut.edu.au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/59638/1/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Bridie_Scott-Parker_Thesis.pdf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Mitchell, L., Bailey, T., &amp; Thompson, J. (2010). </a:t>
            </a:r>
            <a:r>
              <a:rPr kumimoji="0" lang="en-AU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Survey on Speeding and Enforcement- 2010 Update, 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Figure 2.11, p. 14. Retrieved from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https://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www.racv.com.au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/content/dam/</a:t>
            </a:r>
            <a:r>
              <a:rPr kumimoji="0" lang="en-AU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racv</a:t>
            </a: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/images/public- policy/reports/RACV%20Young%20Adult%20Licensing%20Trends%202017.pdf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NewRomanPSM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A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宋体" panose="02010600030101010101" pitchFamily="2" charset="-122"/>
                <a:cs typeface="+mn-cs"/>
              </a:rPr>
            </a:br>
            <a:endParaRPr kumimoji="0" lang="en-AU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D3F99A-62DD-4067-AF6E-FA9A92D54A93}"/>
              </a:ext>
            </a:extLst>
          </p:cNvPr>
          <p:cNvSpPr txBox="1"/>
          <p:nvPr/>
        </p:nvSpPr>
        <p:spPr>
          <a:xfrm>
            <a:off x="4062046" y="535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AA6274-A438-41CD-910A-1D15FDE6D991}"/>
              </a:ext>
            </a:extLst>
          </p:cNvPr>
          <p:cNvSpPr/>
          <p:nvPr/>
        </p:nvSpPr>
        <p:spPr>
          <a:xfrm>
            <a:off x="1752600" y="1657980"/>
            <a:ext cx="6529352" cy="84023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01 Social Marketing Problem</a:t>
            </a:r>
          </a:p>
          <a:p>
            <a:endParaRPr kumimoji="1" lang="en-US" altLang="zh-CN" sz="3600" b="1" cap="none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02 Customer Behavior Problems</a:t>
            </a:r>
          </a:p>
          <a:p>
            <a:endParaRPr kumimoji="1" lang="en-US" altLang="zh-CN" sz="3600" b="1" cap="none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03 Empathy  Map &amp; Persona</a:t>
            </a:r>
          </a:p>
          <a:p>
            <a:endParaRPr kumimoji="1" lang="en-US" altLang="zh-CN" sz="3600" b="1" cap="none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3600" b="1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04 Behavior Change Objectives</a:t>
            </a:r>
            <a:endParaRPr kumimoji="1" lang="en-US" altLang="zh-CN" sz="3600" b="1" cap="none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sz="3600" b="1" cap="none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05 Journey Map</a:t>
            </a:r>
          </a:p>
          <a:p>
            <a:endParaRPr kumimoji="1" lang="en-US" altLang="zh-CN" sz="3600" b="1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3600" b="1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06 Social Change Solutions</a:t>
            </a:r>
          </a:p>
          <a:p>
            <a:endParaRPr kumimoji="1" lang="en-US" altLang="zh-CN" sz="3600" b="1" cap="none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07 Intervention</a:t>
            </a:r>
          </a:p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kumimoji="1" lang="en-US" altLang="zh-CN" sz="3600" b="1" cap="none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08 Conclusion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F8BBED-D19C-426B-9E30-702FECE11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7450"/>
          <a:stretch/>
        </p:blipFill>
        <p:spPr>
          <a:xfrm>
            <a:off x="8594450" y="1477195"/>
            <a:ext cx="8692210" cy="8486672"/>
          </a:xfrm>
          <a:prstGeom prst="roundRect">
            <a:avLst/>
          </a:prstGeom>
          <a:ln>
            <a:noFill/>
          </a:ln>
          <a:effectLst>
            <a:softEdge rad="4445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4D9ACD-840A-4FE4-8B19-D00F0D93AA98}"/>
              </a:ext>
            </a:extLst>
          </p:cNvPr>
          <p:cNvSpPr/>
          <p:nvPr/>
        </p:nvSpPr>
        <p:spPr>
          <a:xfrm>
            <a:off x="3048000" y="369199"/>
            <a:ext cx="3371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spc="50" dirty="0">
                <a:ln w="0"/>
                <a:solidFill>
                  <a:srgbClr val="7B674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lang="zh-CN" altLang="en-US" sz="6600" b="1" spc="50" dirty="0">
              <a:ln w="0"/>
              <a:solidFill>
                <a:srgbClr val="7B674D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D3F99A-62DD-4067-AF6E-FA9A92D54A93}"/>
              </a:ext>
            </a:extLst>
          </p:cNvPr>
          <p:cNvSpPr txBox="1"/>
          <p:nvPr/>
        </p:nvSpPr>
        <p:spPr>
          <a:xfrm>
            <a:off x="4062046" y="535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CC81065-94AC-9142-AC43-A8263E7E7EEB}"/>
              </a:ext>
            </a:extLst>
          </p:cNvPr>
          <p:cNvSpPr/>
          <p:nvPr/>
        </p:nvSpPr>
        <p:spPr>
          <a:xfrm>
            <a:off x="1004231" y="581007"/>
            <a:ext cx="762000" cy="763847"/>
          </a:xfrm>
          <a:prstGeom prst="rect">
            <a:avLst/>
          </a:prstGeom>
          <a:solidFill>
            <a:srgbClr val="806753"/>
          </a:solidFill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 descr="图片包含 动物, 哺乳动物, 猫, 考拉&#10;&#10;描述已自动生成">
            <a:extLst>
              <a:ext uri="{FF2B5EF4-FFF2-40B4-BE49-F238E27FC236}">
                <a16:creationId xmlns:a16="http://schemas.microsoft.com/office/drawing/2014/main" id="{7D5A0179-0E14-414B-AB7C-CA7EA9B995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8" y="1943100"/>
            <a:ext cx="6838507" cy="760956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3CCE79-4E8F-D04B-8166-E3FD1B854B8E}"/>
              </a:ext>
            </a:extLst>
          </p:cNvPr>
          <p:cNvSpPr txBox="1"/>
          <p:nvPr/>
        </p:nvSpPr>
        <p:spPr>
          <a:xfrm>
            <a:off x="1004231" y="60898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kumimoji="1"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47CDD43-7A34-DD40-A81C-8B53B616332C}"/>
              </a:ext>
            </a:extLst>
          </p:cNvPr>
          <p:cNvSpPr txBox="1"/>
          <p:nvPr/>
        </p:nvSpPr>
        <p:spPr>
          <a:xfrm>
            <a:off x="2057400" y="496424"/>
            <a:ext cx="9220200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800"/>
              </a:lnSpc>
            </a:pPr>
            <a:r>
              <a:rPr lang="en-US" altLang="zh-CN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Marketing Problem</a:t>
            </a:r>
            <a:endParaRPr lang="en-US" sz="5400" u="sng" spc="130" dirty="0">
              <a:solidFill>
                <a:srgbClr val="8067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DCC8F3-20A2-BC4F-A9BD-856B5229C50E}"/>
              </a:ext>
            </a:extLst>
          </p:cNvPr>
          <p:cNvSpPr/>
          <p:nvPr/>
        </p:nvSpPr>
        <p:spPr>
          <a:xfrm>
            <a:off x="8077200" y="1943100"/>
            <a:ext cx="96012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100,000 koalas left in Australia, with low estimates reaching 43,000 only </a:t>
            </a:r>
            <a:r>
              <a:rPr lang="en-AU" altLang="zh-CN" sz="2400" i="1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(Save the koalas, 2019)</a:t>
            </a:r>
            <a:b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1997 to 2011, 10956 of the 15644 south-east Queensland koalas that died  were struck by cars, mauled by dogs, or died of stress-related disease </a:t>
            </a:r>
            <a:r>
              <a:rPr lang="en-AU" altLang="zh-CN" sz="2400" i="1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(Fairfax, 2013).</a:t>
            </a:r>
          </a:p>
          <a:p>
            <a:endParaRPr lang="en-AU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Queensland, vehicle strike is a major threat to koalas </a:t>
            </a:r>
            <a:r>
              <a:rPr lang="en-AU" altLang="zh-CN" sz="2400" i="1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(CSIRO, 2013). </a:t>
            </a: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Driver</a:t>
            </a:r>
            <a:r>
              <a:rPr lang="en-US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speeding in rural areas causing koala car collisions.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average, 300 koalas are car stroke every year, and more than 85% of those die </a:t>
            </a:r>
            <a:r>
              <a:rPr lang="en-AU" altLang="zh-CN" sz="2400" i="1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(“Living with Wildlife”, 2019). </a:t>
            </a:r>
            <a:endParaRPr lang="en-AU" altLang="zh-CN" sz="2800" i="1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2800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this shocking rate, koalas are bound to disappear within the next 20 years </a:t>
            </a:r>
            <a:r>
              <a:rPr lang="en-AU" altLang="zh-CN" sz="2400" i="1" dirty="0">
                <a:solidFill>
                  <a:srgbClr val="5B51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(Blatchford, 2017).</a:t>
            </a:r>
          </a:p>
          <a:p>
            <a:endParaRPr lang="en-AU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>
              <a:solidFill>
                <a:srgbClr val="5B51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6425A3-A949-4B43-AE43-CADD5ECA244E}"/>
              </a:ext>
            </a:extLst>
          </p:cNvPr>
          <p:cNvSpPr/>
          <p:nvPr/>
        </p:nvSpPr>
        <p:spPr>
          <a:xfrm>
            <a:off x="14314864" y="9598972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976A16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976A16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976A1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">
            <a:extLst>
              <a:ext uri="{FF2B5EF4-FFF2-40B4-BE49-F238E27FC236}">
                <a16:creationId xmlns:a16="http://schemas.microsoft.com/office/drawing/2014/main" id="{B90BB3DE-B26E-D447-B1BF-E40640B11533}"/>
              </a:ext>
            </a:extLst>
          </p:cNvPr>
          <p:cNvSpPr/>
          <p:nvPr/>
        </p:nvSpPr>
        <p:spPr>
          <a:xfrm>
            <a:off x="9838584" y="5986887"/>
            <a:ext cx="7870054" cy="3881985"/>
          </a:xfrm>
          <a:prstGeom prst="rect">
            <a:avLst/>
          </a:prstGeom>
          <a:solidFill>
            <a:srgbClr val="806753">
              <a:alpha val="75000"/>
            </a:srgb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A219C5F8-3816-944A-965D-7BD0BD645566}"/>
              </a:ext>
            </a:extLst>
          </p:cNvPr>
          <p:cNvSpPr/>
          <p:nvPr/>
        </p:nvSpPr>
        <p:spPr>
          <a:xfrm>
            <a:off x="579362" y="5936369"/>
            <a:ext cx="7870054" cy="3881985"/>
          </a:xfrm>
          <a:prstGeom prst="rect">
            <a:avLst/>
          </a:prstGeom>
          <a:solidFill>
            <a:srgbClr val="806753">
              <a:alpha val="75000"/>
            </a:srgbClr>
          </a:solidFill>
        </p:spPr>
        <p:txBody>
          <a:bodyPr/>
          <a:lstStyle/>
          <a:p>
            <a:endParaRPr lang="zh-CN" altLang="en-US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rcRect t="28296" b="1720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79362" y="1566315"/>
            <a:ext cx="7870054" cy="3881985"/>
          </a:xfrm>
          <a:prstGeom prst="rect">
            <a:avLst/>
          </a:prstGeom>
          <a:solidFill>
            <a:srgbClr val="806753">
              <a:alpha val="75000"/>
            </a:srgbClr>
          </a:solidFill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914400" y="10803644"/>
            <a:ext cx="3682572" cy="1403985"/>
            <a:chOff x="0" y="0"/>
            <a:chExt cx="4910096" cy="1871980"/>
          </a:xfrm>
        </p:grpSpPr>
        <p:sp>
          <p:nvSpPr>
            <p:cNvPr id="8" name="TextBox 8"/>
            <p:cNvSpPr txBox="1"/>
            <p:nvPr/>
          </p:nvSpPr>
          <p:spPr>
            <a:xfrm>
              <a:off x="42333" y="-38100"/>
              <a:ext cx="4825429" cy="1209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800" spc="84" dirty="0">
                  <a:solidFill>
                    <a:srgbClr val="FEF3EA"/>
                  </a:solidFill>
                  <a:latin typeface="Glacial Indifference"/>
                </a:rPr>
                <a:t>CAMDEN</a:t>
              </a:r>
            </a:p>
            <a:p>
              <a:pPr algn="ctr">
                <a:lnSpc>
                  <a:spcPts val="3640"/>
                </a:lnSpc>
              </a:pPr>
              <a:r>
                <a:rPr lang="en-US" sz="2800" spc="84" dirty="0">
                  <a:solidFill>
                    <a:srgbClr val="FEF3EA"/>
                  </a:solidFill>
                  <a:latin typeface="Glacial Indifference"/>
                </a:rPr>
                <a:t>LOUIS</a:t>
              </a:r>
              <a:r>
                <a:rPr lang="en-US" sz="2799" spc="83" dirty="0">
                  <a:solidFill>
                    <a:srgbClr val="FEF3EA"/>
                  </a:solidFill>
                  <a:latin typeface="Glacial Indifference"/>
                </a:rPr>
                <a:t> </a:t>
              </a:r>
              <a:r>
                <a:rPr lang="en-US" sz="2800" spc="84" dirty="0">
                  <a:solidFill>
                    <a:srgbClr val="FEF3EA"/>
                  </a:solidFill>
                  <a:latin typeface="Glacial Indifference"/>
                </a:rPr>
                <a:t>PARKER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41120"/>
              <a:ext cx="4910096" cy="53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2300" dirty="0">
                  <a:solidFill>
                    <a:srgbClr val="FEF3EA"/>
                  </a:solidFill>
                  <a:latin typeface="Glacial Indifference"/>
                </a:rPr>
                <a:t>Community Impact Director</a:t>
              </a:r>
            </a:p>
          </p:txBody>
        </p:sp>
      </p:grpSp>
      <p:sp>
        <p:nvSpPr>
          <p:cNvPr id="19" name="TextBox 2">
            <a:extLst>
              <a:ext uri="{FF2B5EF4-FFF2-40B4-BE49-F238E27FC236}">
                <a16:creationId xmlns:a16="http://schemas.microsoft.com/office/drawing/2014/main" id="{2F3E4EA4-26CF-7A42-BAF8-AF9F0AC66F55}"/>
              </a:ext>
            </a:extLst>
          </p:cNvPr>
          <p:cNvSpPr txBox="1"/>
          <p:nvPr/>
        </p:nvSpPr>
        <p:spPr>
          <a:xfrm>
            <a:off x="1872916" y="311968"/>
            <a:ext cx="14249400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Behavior Problems</a:t>
            </a:r>
            <a:r>
              <a:rPr lang="en-US" altLang="zh-CN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—Segments</a:t>
            </a:r>
            <a:endParaRPr lang="en-US" sz="5400" u="sng" spc="130" dirty="0">
              <a:solidFill>
                <a:srgbClr val="8067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674CDC61-6427-A943-9B9B-0B9EDE396EE6}"/>
              </a:ext>
            </a:extLst>
          </p:cNvPr>
          <p:cNvSpPr/>
          <p:nvPr/>
        </p:nvSpPr>
        <p:spPr>
          <a:xfrm>
            <a:off x="914400" y="401234"/>
            <a:ext cx="762000" cy="763847"/>
          </a:xfrm>
          <a:prstGeom prst="rect">
            <a:avLst/>
          </a:prstGeom>
          <a:solidFill>
            <a:srgbClr val="806753"/>
          </a:solidFill>
        </p:spPr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2C5406D-5AD5-2648-83D5-9B9BAB3B879D}"/>
              </a:ext>
            </a:extLst>
          </p:cNvPr>
          <p:cNvSpPr txBox="1"/>
          <p:nvPr/>
        </p:nvSpPr>
        <p:spPr>
          <a:xfrm>
            <a:off x="946150" y="47569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图片 25" descr="图片包含 汽车, 人员, 户外, 车辆&#10;&#10;描述已自动生成">
            <a:extLst>
              <a:ext uri="{FF2B5EF4-FFF2-40B4-BE49-F238E27FC236}">
                <a16:creationId xmlns:a16="http://schemas.microsoft.com/office/drawing/2014/main" id="{2C6EEB4B-D11E-7542-85ED-38736DE900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30" r="-6230"/>
          <a:stretch/>
        </p:blipFill>
        <p:spPr>
          <a:xfrm>
            <a:off x="655562" y="2263899"/>
            <a:ext cx="2510209" cy="2563016"/>
          </a:xfrm>
          <a:prstGeom prst="ellipse">
            <a:avLst/>
          </a:prstGeom>
          <a:effectLst>
            <a:softEdge rad="139700"/>
          </a:effectLst>
        </p:spPr>
      </p:pic>
      <p:pic>
        <p:nvPicPr>
          <p:cNvPr id="28" name="图片 27" descr="图片包含 汽车, 窗户, 男士, 人员&#10;&#10;描述已自动生成">
            <a:extLst>
              <a:ext uri="{FF2B5EF4-FFF2-40B4-BE49-F238E27FC236}">
                <a16:creationId xmlns:a16="http://schemas.microsoft.com/office/drawing/2014/main" id="{02077E20-BB64-2142-9FD9-27D5AF77F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1" y="6793893"/>
            <a:ext cx="2316238" cy="2396085"/>
          </a:xfrm>
          <a:prstGeom prst="ellipse">
            <a:avLst/>
          </a:prstGeom>
          <a:effectLst>
            <a:softEdge rad="139700"/>
          </a:effectLst>
        </p:spPr>
      </p:pic>
      <p:pic>
        <p:nvPicPr>
          <p:cNvPr id="29" name="图片 28" descr="图片包含 汽车, 人员, 黄铜制品, 草&#10;&#10;描述已自动生成">
            <a:extLst>
              <a:ext uri="{FF2B5EF4-FFF2-40B4-BE49-F238E27FC236}">
                <a16:creationId xmlns:a16="http://schemas.microsoft.com/office/drawing/2014/main" id="{2BAFC5CD-6A50-DA40-B463-23677CE27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91" y="6892917"/>
            <a:ext cx="2523313" cy="2341613"/>
          </a:xfrm>
          <a:prstGeom prst="ellipse">
            <a:avLst/>
          </a:prstGeom>
          <a:effectLst>
            <a:softEdge rad="139700"/>
          </a:effectLst>
        </p:spPr>
      </p:pic>
      <p:sp>
        <p:nvSpPr>
          <p:cNvPr id="33" name="AutoShape 5">
            <a:extLst>
              <a:ext uri="{FF2B5EF4-FFF2-40B4-BE49-F238E27FC236}">
                <a16:creationId xmlns:a16="http://schemas.microsoft.com/office/drawing/2014/main" id="{B84BE6D0-C07C-9740-9049-8FB998C3A334}"/>
              </a:ext>
            </a:extLst>
          </p:cNvPr>
          <p:cNvSpPr/>
          <p:nvPr/>
        </p:nvSpPr>
        <p:spPr>
          <a:xfrm>
            <a:off x="9838584" y="1566315"/>
            <a:ext cx="7870054" cy="3881985"/>
          </a:xfrm>
          <a:prstGeom prst="rect">
            <a:avLst/>
          </a:prstGeom>
          <a:solidFill>
            <a:srgbClr val="806753">
              <a:alpha val="75000"/>
            </a:srgb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D93F15C-1002-7444-922D-4A8B237950C1}"/>
              </a:ext>
            </a:extLst>
          </p:cNvPr>
          <p:cNvSpPr/>
          <p:nvPr/>
        </p:nvSpPr>
        <p:spPr>
          <a:xfrm>
            <a:off x="3165771" y="1727595"/>
            <a:ext cx="9144000" cy="3728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Stressed Office Worker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(26-35 years old)</a:t>
            </a:r>
            <a:r>
              <a:rPr lang="en-US" altLang="zh-CN" sz="1400" i="1" dirty="0"/>
              <a:t>(Ellison et at.,2010)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L</a:t>
            </a:r>
            <a:r>
              <a:rPr lang="zh-CN" altLang="en-US" sz="2400" dirty="0"/>
              <a:t>iving in (sub)urban areas</a:t>
            </a: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</a:t>
            </a:r>
            <a:r>
              <a:rPr lang="zh-CN" altLang="en-US" sz="2400" dirty="0"/>
              <a:t>tressed and under great pressure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1400" i="1" dirty="0"/>
              <a:t>       (Eustace &amp; Wei, 2010)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</a:t>
            </a:r>
            <a:r>
              <a:rPr lang="zh-CN" altLang="en-US" sz="2400" dirty="0"/>
              <a:t>aily commuting, punctuality and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</a:t>
            </a:r>
            <a:r>
              <a:rPr lang="zh-CN" altLang="en-US" sz="2400" dirty="0"/>
              <a:t> enormous workloads. </a:t>
            </a:r>
            <a:r>
              <a:rPr lang="en-US" altLang="zh-CN" sz="1400" i="1" dirty="0"/>
              <a:t>(Quintanilla, 2008)</a:t>
            </a:r>
            <a:endParaRPr lang="zh-CN" altLang="en-US" sz="2400" i="1" dirty="0"/>
          </a:p>
        </p:txBody>
      </p:sp>
      <p:pic>
        <p:nvPicPr>
          <p:cNvPr id="27" name="图片 26" descr="图片包含 汽车, 就坐, 妇女, 小屋&#10;&#10;描述已自动生成">
            <a:extLst>
              <a:ext uri="{FF2B5EF4-FFF2-40B4-BE49-F238E27FC236}">
                <a16:creationId xmlns:a16="http://schemas.microsoft.com/office/drawing/2014/main" id="{D956B54E-9614-D44F-BABC-79429FEDE3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91" y="2327954"/>
            <a:ext cx="2484361" cy="2563015"/>
          </a:xfrm>
          <a:prstGeom prst="ellipse">
            <a:avLst/>
          </a:prstGeom>
          <a:effectLst>
            <a:softEdge rad="139700"/>
          </a:effec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0FDD6001-77FE-4844-8A90-0EB74890BDF7}"/>
              </a:ext>
            </a:extLst>
          </p:cNvPr>
          <p:cNvSpPr/>
          <p:nvPr/>
        </p:nvSpPr>
        <p:spPr>
          <a:xfrm>
            <a:off x="12611809" y="1725781"/>
            <a:ext cx="5084471" cy="368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Pressured Perfect Mum 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(40-50 years old) </a:t>
            </a:r>
            <a:r>
              <a:rPr lang="en-US" altLang="zh-CN" sz="1400" i="1" dirty="0"/>
              <a:t>(</a:t>
            </a:r>
            <a:r>
              <a:rPr lang="en-US" altLang="zh-CN" sz="1400" i="1" dirty="0" err="1"/>
              <a:t>Hakamies-Blomqvist</a:t>
            </a:r>
            <a:r>
              <a:rPr lang="en-US" altLang="zh-CN" sz="1400" i="1" dirty="0"/>
              <a:t>, 1994)</a:t>
            </a:r>
            <a:endParaRPr lang="en-US" altLang="zh-CN" sz="2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With</a:t>
            </a:r>
            <a:r>
              <a:rPr lang="zh-CN" altLang="en-US" sz="2200" dirty="0"/>
              <a:t> kids </a:t>
            </a:r>
            <a:endParaRPr lang="en-US" altLang="zh-CN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work-family balance</a:t>
            </a:r>
            <a:r>
              <a:rPr lang="en-US" altLang="zh-CN" sz="1400" i="1" dirty="0"/>
              <a:t>(</a:t>
            </a:r>
            <a:r>
              <a:rPr lang="en-US" altLang="zh-CN" sz="1400" i="1" dirty="0" err="1"/>
              <a:t>Olah</a:t>
            </a:r>
            <a:r>
              <a:rPr lang="en-US" altLang="zh-CN" sz="1400" i="1" dirty="0"/>
              <a:t> &amp; </a:t>
            </a:r>
            <a:r>
              <a:rPr lang="en-US" altLang="zh-CN" sz="1400" i="1" dirty="0" err="1"/>
              <a:t>Fratczak</a:t>
            </a:r>
            <a:r>
              <a:rPr lang="en-US" altLang="zh-CN" sz="1400" i="1" dirty="0"/>
              <a:t>,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C</a:t>
            </a:r>
            <a:r>
              <a:rPr lang="zh-CN" altLang="en-US" sz="2200" dirty="0"/>
              <a:t>are about</a:t>
            </a:r>
            <a:r>
              <a:rPr lang="en-US" altLang="zh-CN" sz="2200" dirty="0"/>
              <a:t> </a:t>
            </a:r>
            <a:r>
              <a:rPr lang="zh-CN" altLang="en-US" sz="2200" dirty="0"/>
              <a:t>education, safety</a:t>
            </a:r>
            <a:r>
              <a:rPr lang="en-US" altLang="zh-CN" sz="2200" dirty="0"/>
              <a:t> of kids</a:t>
            </a:r>
            <a:r>
              <a:rPr lang="zh-CN" altLang="en-US" sz="2200" dirty="0"/>
              <a:t> and her positive image within </a:t>
            </a:r>
            <a:r>
              <a:rPr lang="en-US" altLang="zh-CN" sz="2200" dirty="0"/>
              <a:t>the</a:t>
            </a:r>
            <a:r>
              <a:rPr lang="zh-CN" altLang="en-US" sz="2200" dirty="0"/>
              <a:t>“School mums” group </a:t>
            </a:r>
            <a:r>
              <a:rPr lang="en-US" altLang="zh-CN" sz="1400" i="1" dirty="0"/>
              <a:t>(</a:t>
            </a:r>
            <a:r>
              <a:rPr lang="en-US" altLang="zh-CN" sz="1400" i="1" dirty="0" err="1"/>
              <a:t>Adame</a:t>
            </a:r>
            <a:r>
              <a:rPr lang="en-US" altLang="zh-CN" sz="1400" i="1" dirty="0"/>
              <a:t> et al, 2016).</a:t>
            </a:r>
            <a:endParaRPr lang="zh-CN" altLang="en-US" sz="2200" i="1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503608E-AB6A-2849-8237-56AA0EC138AE}"/>
              </a:ext>
            </a:extLst>
          </p:cNvPr>
          <p:cNvSpPr/>
          <p:nvPr/>
        </p:nvSpPr>
        <p:spPr>
          <a:xfrm>
            <a:off x="3165771" y="5986887"/>
            <a:ext cx="5863007" cy="39130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Adventurous Senior 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(65+ years old)</a:t>
            </a:r>
            <a:r>
              <a:rPr lang="en-US" altLang="zh-CN" sz="1400" i="1" dirty="0"/>
              <a:t>(</a:t>
            </a:r>
            <a:r>
              <a:rPr lang="en-US" altLang="zh-CN" sz="1400" i="1" dirty="0" err="1"/>
              <a:t>Hakamies-Blomqvist</a:t>
            </a:r>
            <a:r>
              <a:rPr lang="en-US" altLang="zh-CN" sz="1400" i="1" dirty="0"/>
              <a:t>, 1994)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</a:t>
            </a:r>
            <a:r>
              <a:rPr lang="zh-CN" altLang="en-US" sz="2400" dirty="0"/>
              <a:t>etirees in rural areas </a:t>
            </a:r>
            <a:r>
              <a:rPr lang="en-US" altLang="zh-CN" sz="1400" i="1" dirty="0"/>
              <a:t>(CANSTAR, 2016)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L</a:t>
            </a:r>
            <a:r>
              <a:rPr lang="zh-CN" altLang="en-US" sz="2400" dirty="0"/>
              <a:t>ove hitting the roads </a:t>
            </a:r>
            <a:r>
              <a:rPr lang="en-US" altLang="zh-CN" sz="2400" dirty="0"/>
              <a:t>to </a:t>
            </a:r>
            <a:r>
              <a:rPr lang="zh-CN" altLang="en-US" sz="2400" dirty="0"/>
              <a:t>discover new places </a:t>
            </a:r>
            <a:r>
              <a:rPr lang="en-US" altLang="zh-CN" sz="1400" i="1" dirty="0"/>
              <a:t>(</a:t>
            </a:r>
            <a:r>
              <a:rPr lang="en-US" altLang="zh-CN" sz="1400" i="1" dirty="0" err="1"/>
              <a:t>Panagiotakos</a:t>
            </a:r>
            <a:r>
              <a:rPr lang="en-US" altLang="zh-CN" sz="1400" i="1" dirty="0"/>
              <a:t> et al. 2011)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</a:t>
            </a:r>
            <a:r>
              <a:rPr lang="zh-CN" altLang="en-US" sz="2400" dirty="0"/>
              <a:t>lower reflexes, lower vision </a:t>
            </a:r>
            <a:r>
              <a:rPr lang="en-US" altLang="zh-CN" sz="2400" dirty="0"/>
              <a:t>&amp; </a:t>
            </a:r>
            <a:r>
              <a:rPr lang="zh-CN" altLang="en-US" sz="2400" dirty="0"/>
              <a:t>hearing abilities</a:t>
            </a:r>
            <a:r>
              <a:rPr lang="en-US" altLang="zh-CN" sz="2400" dirty="0"/>
              <a:t> </a:t>
            </a:r>
            <a:r>
              <a:rPr lang="en-US" altLang="zh-CN" sz="1400" i="1" dirty="0"/>
              <a:t>(Musselwhite, 2016)</a:t>
            </a:r>
            <a:endParaRPr lang="zh-CN" altLang="en-US" sz="2400" i="1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CBF6A26-DF68-2A46-A00D-BDA14E390CD6}"/>
              </a:ext>
            </a:extLst>
          </p:cNvPr>
          <p:cNvSpPr/>
          <p:nvPr/>
        </p:nvSpPr>
        <p:spPr>
          <a:xfrm>
            <a:off x="12606202" y="5986887"/>
            <a:ext cx="513463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Fast &amp; Furious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(17-25 years old) </a:t>
            </a:r>
            <a:r>
              <a:rPr lang="en-US" altLang="zh-CN" sz="1400" i="1" dirty="0"/>
              <a:t>(Scott-Parker et al. 2012)</a:t>
            </a:r>
            <a:endParaRPr lang="en-US" altLang="zh-CN" sz="2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L</a:t>
            </a:r>
            <a:r>
              <a:rPr lang="zh-CN" altLang="en-US" sz="2400" dirty="0"/>
              <a:t>iving in rural areas </a:t>
            </a:r>
            <a:r>
              <a:rPr lang="en-US" altLang="zh-CN" sz="1400" i="1" dirty="0"/>
              <a:t>(Young Driver </a:t>
            </a:r>
            <a:r>
              <a:rPr lang="en-US" altLang="zh-CN" sz="1400" i="1" dirty="0" err="1"/>
              <a:t>Factbase</a:t>
            </a:r>
            <a:r>
              <a:rPr lang="en-US" altLang="zh-CN" sz="1400" i="1" dirty="0"/>
              <a:t>, 2010)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</a:t>
            </a:r>
            <a:r>
              <a:rPr lang="zh-CN" altLang="en-US" sz="2400" dirty="0"/>
              <a:t>mpulsive and thrill- seeking driving.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</a:t>
            </a:r>
            <a:r>
              <a:rPr lang="en-US" altLang="zh-CN" sz="1400" i="1" dirty="0"/>
              <a:t>(Vassallo et al, 2013; The Social Issues Research Centre, 2004)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</a:t>
            </a:r>
            <a:r>
              <a:rPr lang="zh-CN" altLang="en-US" sz="2400" dirty="0"/>
              <a:t>are about their car, families and social status </a:t>
            </a:r>
            <a:r>
              <a:rPr lang="en-US" altLang="zh-CN" sz="1400" i="1" dirty="0"/>
              <a:t>(Boteler, 2012).</a:t>
            </a:r>
            <a:endParaRPr lang="zh-CN" altLang="en-US" sz="2400" i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C06EEE-AA4F-F948-8D4F-0B1FDD6AF93B}"/>
              </a:ext>
            </a:extLst>
          </p:cNvPr>
          <p:cNvSpPr/>
          <p:nvPr/>
        </p:nvSpPr>
        <p:spPr>
          <a:xfrm>
            <a:off x="13979732" y="9843135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976A16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976A16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976A1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4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D3F99A-62DD-4067-AF6E-FA9A92D54A93}"/>
              </a:ext>
            </a:extLst>
          </p:cNvPr>
          <p:cNvSpPr txBox="1"/>
          <p:nvPr/>
        </p:nvSpPr>
        <p:spPr>
          <a:xfrm>
            <a:off x="4062046" y="535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6425A3-A949-4B43-AE43-CADD5ECA244E}"/>
              </a:ext>
            </a:extLst>
          </p:cNvPr>
          <p:cNvSpPr/>
          <p:nvPr/>
        </p:nvSpPr>
        <p:spPr>
          <a:xfrm>
            <a:off x="13847843" y="9734979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976A16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976A16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976A16"/>
              </a:solidFill>
              <a:cs typeface="Calibri" panose="020F0502020204030204" pitchFamily="34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859AA62-92B3-2A4E-AC61-35685E6C40D4}"/>
              </a:ext>
            </a:extLst>
          </p:cNvPr>
          <p:cNvSpPr/>
          <p:nvPr/>
        </p:nvSpPr>
        <p:spPr>
          <a:xfrm>
            <a:off x="228188" y="2220843"/>
            <a:ext cx="7543800" cy="7775746"/>
          </a:xfrm>
          <a:prstGeom prst="rect">
            <a:avLst/>
          </a:prstGeom>
          <a:solidFill>
            <a:srgbClr val="806753">
              <a:alpha val="75000"/>
            </a:srgbClr>
          </a:solidFill>
          <a:effectLst>
            <a:softEdge rad="203200"/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0B4CBD0E-3FD3-484D-8930-4222CE800118}"/>
              </a:ext>
            </a:extLst>
          </p:cNvPr>
          <p:cNvSpPr/>
          <p:nvPr/>
        </p:nvSpPr>
        <p:spPr>
          <a:xfrm>
            <a:off x="620336" y="401234"/>
            <a:ext cx="762000" cy="763847"/>
          </a:xfrm>
          <a:prstGeom prst="rect">
            <a:avLst/>
          </a:prstGeom>
          <a:solidFill>
            <a:srgbClr val="806753"/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D1BD86-C33C-4E4D-8DBA-D6E18E69DA86}"/>
              </a:ext>
            </a:extLst>
          </p:cNvPr>
          <p:cNvSpPr txBox="1"/>
          <p:nvPr/>
        </p:nvSpPr>
        <p:spPr>
          <a:xfrm>
            <a:off x="639829" y="45719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7F1674A-4AFD-B54C-BDB1-245541A7160F}"/>
              </a:ext>
            </a:extLst>
          </p:cNvPr>
          <p:cNvSpPr txBox="1"/>
          <p:nvPr/>
        </p:nvSpPr>
        <p:spPr>
          <a:xfrm>
            <a:off x="1635853" y="290411"/>
            <a:ext cx="14249400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Behavior Problems</a:t>
            </a:r>
            <a:r>
              <a:rPr lang="en-US" altLang="zh-CN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—Target Market</a:t>
            </a:r>
            <a:endParaRPr lang="en-US" sz="5400" u="sng" spc="130" dirty="0">
              <a:solidFill>
                <a:srgbClr val="8067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15" descr="图片包含 汽车, 人员, 黄铜制品, 草&#10;&#10;描述已自动生成">
            <a:extLst>
              <a:ext uri="{FF2B5EF4-FFF2-40B4-BE49-F238E27FC236}">
                <a16:creationId xmlns:a16="http://schemas.microsoft.com/office/drawing/2014/main" id="{D53BD10D-1555-EC49-A326-EC51B9A3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2605563"/>
            <a:ext cx="6629400" cy="701153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8FBD1FB-2731-E14B-BAD5-24DB88D0767C}"/>
              </a:ext>
            </a:extLst>
          </p:cNvPr>
          <p:cNvSpPr/>
          <p:nvPr/>
        </p:nvSpPr>
        <p:spPr>
          <a:xfrm>
            <a:off x="2096329" y="1454635"/>
            <a:ext cx="3807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7B67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&amp; Furious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F4AC5D-6F90-F447-A4F2-12F7C12F4B75}"/>
              </a:ext>
            </a:extLst>
          </p:cNvPr>
          <p:cNvSpPr/>
          <p:nvPr/>
        </p:nvSpPr>
        <p:spPr>
          <a:xfrm>
            <a:off x="8153400" y="2485925"/>
            <a:ext cx="9768666" cy="958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altLang="zh-CN" sz="3600" b="1" dirty="0">
                <a:solidFill>
                  <a:srgbClr val="7B674D"/>
                </a:solidFill>
              </a:rPr>
              <a:t>Demographic: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zh-CN" sz="3600" dirty="0">
                <a:solidFill>
                  <a:srgbClr val="7B674D"/>
                </a:solidFill>
              </a:rPr>
              <a:t> 17-25 years old </a:t>
            </a:r>
            <a:r>
              <a:rPr lang="en-AU" altLang="zh-CN" sz="2000" i="1" dirty="0">
                <a:solidFill>
                  <a:srgbClr val="7B674D"/>
                </a:solidFill>
              </a:rPr>
              <a:t>(Scott-Parker et al, 2012)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zh-CN" sz="3600" dirty="0">
                <a:solidFill>
                  <a:srgbClr val="7B674D"/>
                </a:solidFill>
              </a:rPr>
              <a:t> male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zh-CN" sz="3600" dirty="0">
                <a:solidFill>
                  <a:srgbClr val="7B674D"/>
                </a:solidFill>
              </a:rPr>
              <a:t> local/domestic resident</a:t>
            </a:r>
          </a:p>
          <a:p>
            <a:pPr>
              <a:lnSpc>
                <a:spcPct val="120000"/>
              </a:lnSpc>
            </a:pPr>
            <a:endParaRPr lang="en-AU" altLang="zh-CN" sz="3600" dirty="0">
              <a:solidFill>
                <a:srgbClr val="7B674D"/>
              </a:solidFill>
            </a:endParaRPr>
          </a:p>
          <a:p>
            <a:pPr>
              <a:lnSpc>
                <a:spcPct val="120000"/>
              </a:lnSpc>
            </a:pPr>
            <a:r>
              <a:rPr lang="en-AU" altLang="zh-CN" sz="3600" b="1" dirty="0">
                <a:solidFill>
                  <a:srgbClr val="7B674D"/>
                </a:solidFill>
              </a:rPr>
              <a:t>Geodemographic: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zh-CN" sz="3600" dirty="0">
                <a:solidFill>
                  <a:srgbClr val="7B674D"/>
                </a:solidFill>
              </a:rPr>
              <a:t> lives in rural areas in Australia </a:t>
            </a:r>
            <a:r>
              <a:rPr lang="en-AU" altLang="zh-CN" sz="2000" i="1" dirty="0">
                <a:solidFill>
                  <a:srgbClr val="7B674D"/>
                </a:solidFill>
              </a:rPr>
              <a:t>(Young Driver </a:t>
            </a:r>
            <a:r>
              <a:rPr lang="en-AU" altLang="zh-CN" sz="2000" i="1" dirty="0" err="1">
                <a:solidFill>
                  <a:srgbClr val="7B674D"/>
                </a:solidFill>
              </a:rPr>
              <a:t>Factbase</a:t>
            </a:r>
            <a:r>
              <a:rPr lang="en-AU" altLang="zh-CN" sz="2000" i="1" dirty="0">
                <a:solidFill>
                  <a:srgbClr val="7B674D"/>
                </a:solidFill>
              </a:rPr>
              <a:t>, 2010)</a:t>
            </a:r>
          </a:p>
          <a:p>
            <a:pPr>
              <a:lnSpc>
                <a:spcPct val="120000"/>
              </a:lnSpc>
            </a:pPr>
            <a:endParaRPr lang="en-AU" altLang="zh-CN" sz="3600" dirty="0">
              <a:solidFill>
                <a:srgbClr val="7B674D"/>
              </a:solidFill>
            </a:endParaRPr>
          </a:p>
          <a:p>
            <a:pPr>
              <a:lnSpc>
                <a:spcPct val="120000"/>
              </a:lnSpc>
            </a:pPr>
            <a:r>
              <a:rPr lang="en-AU" altLang="zh-CN" sz="3600" b="1" dirty="0">
                <a:solidFill>
                  <a:srgbClr val="7B674D"/>
                </a:solidFill>
              </a:rPr>
              <a:t>Past </a:t>
            </a:r>
            <a:r>
              <a:rPr lang="en-AU" altLang="zh-CN" sz="3600" b="1" dirty="0" err="1">
                <a:solidFill>
                  <a:srgbClr val="7B674D"/>
                </a:solidFill>
              </a:rPr>
              <a:t>Behavior</a:t>
            </a:r>
            <a:r>
              <a:rPr lang="en-AU" altLang="zh-CN" sz="3600" b="1" dirty="0">
                <a:solidFill>
                  <a:srgbClr val="7B674D"/>
                </a:solidFill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7B674D"/>
                </a:solidFill>
              </a:rPr>
              <a:t>  habit of speeding and driving brutally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7B674D"/>
                </a:solidFill>
              </a:rPr>
              <a:t>  driving fast to use car’s speeding capacities</a:t>
            </a: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rgbClr val="7B674D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rgbClr val="7B674D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rgbClr val="7B674D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rgbClr val="7B6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7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D3F99A-62DD-4067-AF6E-FA9A92D54A93}"/>
              </a:ext>
            </a:extLst>
          </p:cNvPr>
          <p:cNvSpPr txBox="1"/>
          <p:nvPr/>
        </p:nvSpPr>
        <p:spPr>
          <a:xfrm>
            <a:off x="4062046" y="535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6425A3-A949-4B43-AE43-CADD5ECA244E}"/>
              </a:ext>
            </a:extLst>
          </p:cNvPr>
          <p:cNvSpPr/>
          <p:nvPr/>
        </p:nvSpPr>
        <p:spPr>
          <a:xfrm>
            <a:off x="13847843" y="9734979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976A16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976A16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976A16"/>
              </a:solidFill>
              <a:cs typeface="Calibri" panose="020F0502020204030204" pitchFamily="34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859AA62-92B3-2A4E-AC61-35685E6C40D4}"/>
              </a:ext>
            </a:extLst>
          </p:cNvPr>
          <p:cNvSpPr/>
          <p:nvPr/>
        </p:nvSpPr>
        <p:spPr>
          <a:xfrm>
            <a:off x="30060" y="2204673"/>
            <a:ext cx="6980340" cy="7794530"/>
          </a:xfrm>
          <a:prstGeom prst="rect">
            <a:avLst/>
          </a:prstGeom>
          <a:solidFill>
            <a:srgbClr val="806753">
              <a:alpha val="75000"/>
            </a:srgbClr>
          </a:solidFill>
          <a:effectLst>
            <a:softEdge rad="203200"/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0B4CBD0E-3FD3-484D-8930-4222CE800118}"/>
              </a:ext>
            </a:extLst>
          </p:cNvPr>
          <p:cNvSpPr/>
          <p:nvPr/>
        </p:nvSpPr>
        <p:spPr>
          <a:xfrm>
            <a:off x="620336" y="401234"/>
            <a:ext cx="762000" cy="763847"/>
          </a:xfrm>
          <a:prstGeom prst="rect">
            <a:avLst/>
          </a:prstGeom>
          <a:solidFill>
            <a:srgbClr val="806753"/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D1BD86-C33C-4E4D-8DBA-D6E18E69DA86}"/>
              </a:ext>
            </a:extLst>
          </p:cNvPr>
          <p:cNvSpPr txBox="1"/>
          <p:nvPr/>
        </p:nvSpPr>
        <p:spPr>
          <a:xfrm>
            <a:off x="639829" y="45719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7F1674A-4AFD-B54C-BDB1-245541A7160F}"/>
              </a:ext>
            </a:extLst>
          </p:cNvPr>
          <p:cNvSpPr txBox="1"/>
          <p:nvPr/>
        </p:nvSpPr>
        <p:spPr>
          <a:xfrm>
            <a:off x="1635853" y="290411"/>
            <a:ext cx="14249400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Behavior Problems</a:t>
            </a:r>
            <a:r>
              <a:rPr lang="en-US" altLang="zh-CN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—Target Market</a:t>
            </a:r>
            <a:endParaRPr lang="en-US" sz="5400" u="sng" spc="130" dirty="0">
              <a:solidFill>
                <a:srgbClr val="8067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15" descr="图片包含 汽车, 人员, 黄铜制品, 草&#10;&#10;描述已自动生成">
            <a:extLst>
              <a:ext uri="{FF2B5EF4-FFF2-40B4-BE49-F238E27FC236}">
                <a16:creationId xmlns:a16="http://schemas.microsoft.com/office/drawing/2014/main" id="{D53BD10D-1555-EC49-A326-EC51B9A32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7" y="2646454"/>
            <a:ext cx="6046063" cy="701153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8FBD1FB-2731-E14B-BAD5-24DB88D0767C}"/>
              </a:ext>
            </a:extLst>
          </p:cNvPr>
          <p:cNvSpPr/>
          <p:nvPr/>
        </p:nvSpPr>
        <p:spPr>
          <a:xfrm>
            <a:off x="1635853" y="1373676"/>
            <a:ext cx="3807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7B67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&amp; Furious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F4AC5D-6F90-F447-A4F2-12F7C12F4B75}"/>
              </a:ext>
            </a:extLst>
          </p:cNvPr>
          <p:cNvSpPr/>
          <p:nvPr/>
        </p:nvSpPr>
        <p:spPr>
          <a:xfrm>
            <a:off x="7030277" y="1938237"/>
            <a:ext cx="11486323" cy="949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altLang="zh-CN" sz="3600" b="1" dirty="0">
                <a:solidFill>
                  <a:srgbClr val="7B674D"/>
                </a:solidFill>
              </a:rPr>
              <a:t>Attitudes: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impulsive; inexperienced </a:t>
            </a:r>
            <a:r>
              <a:rPr lang="en-AU" altLang="zh-CN" sz="2000" i="1" dirty="0">
                <a:solidFill>
                  <a:srgbClr val="7B674D"/>
                </a:solidFill>
              </a:rPr>
              <a:t>(Vassallo et al, 2013)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thrill seeking; deliberately undertaking risky </a:t>
            </a:r>
            <a:r>
              <a:rPr lang="en-AU" altLang="zh-CN" sz="3400" dirty="0" err="1">
                <a:solidFill>
                  <a:srgbClr val="7B674D"/>
                </a:solidFill>
              </a:rPr>
              <a:t>behaviors</a:t>
            </a:r>
            <a:endParaRPr lang="en-AU" altLang="zh-CN" sz="3400" dirty="0">
              <a:solidFill>
                <a:srgbClr val="7B674D"/>
              </a:solidFill>
            </a:endParaRPr>
          </a:p>
          <a:p>
            <a:pPr>
              <a:lnSpc>
                <a:spcPct val="110000"/>
              </a:lnSpc>
            </a:pPr>
            <a:r>
              <a:rPr lang="en-AU" altLang="zh-CN" sz="2000" i="1" dirty="0">
                <a:solidFill>
                  <a:srgbClr val="7B674D"/>
                </a:solidFill>
              </a:rPr>
              <a:t>           (The social Issues Research Centre, 2004)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irresponsible driving; lower perception of dangers </a:t>
            </a:r>
            <a:r>
              <a:rPr lang="en-AU" altLang="zh-CN" sz="2000" i="1" dirty="0">
                <a:solidFill>
                  <a:srgbClr val="7B674D"/>
                </a:solidFill>
              </a:rPr>
              <a:t>(NRHA, 2009)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peer pressured actions - impress and show off</a:t>
            </a:r>
            <a:r>
              <a:rPr lang="zh-CN" altLang="en-US" sz="3400" dirty="0">
                <a:solidFill>
                  <a:srgbClr val="7B674D"/>
                </a:solidFill>
              </a:rPr>
              <a:t> </a:t>
            </a:r>
            <a:r>
              <a:rPr lang="en-US" altLang="zh-CN" sz="2000" i="1" dirty="0">
                <a:solidFill>
                  <a:srgbClr val="7B674D"/>
                </a:solidFill>
              </a:rPr>
              <a:t>(NRHA, 2009)</a:t>
            </a:r>
            <a:endParaRPr lang="en-AU" altLang="zh-CN" sz="2000" i="1" dirty="0">
              <a:solidFill>
                <a:srgbClr val="7B674D"/>
              </a:solidFill>
            </a:endParaRPr>
          </a:p>
          <a:p>
            <a:pPr>
              <a:lnSpc>
                <a:spcPct val="110000"/>
              </a:lnSpc>
            </a:pPr>
            <a:r>
              <a:rPr lang="en-AU" altLang="zh-CN" sz="3600" b="1" dirty="0">
                <a:solidFill>
                  <a:srgbClr val="7B674D"/>
                </a:solidFill>
              </a:rPr>
              <a:t>Lifestyle: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heavy reliance on social media/phones </a:t>
            </a:r>
            <a:r>
              <a:rPr lang="en-AU" altLang="zh-CN" sz="2000" i="1" dirty="0">
                <a:solidFill>
                  <a:srgbClr val="7B674D"/>
                </a:solidFill>
              </a:rPr>
              <a:t>(King, 2006)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engages in social activities </a:t>
            </a:r>
            <a:r>
              <a:rPr lang="en-AU" altLang="zh-CN" sz="2000" i="1" dirty="0">
                <a:solidFill>
                  <a:srgbClr val="7B674D"/>
                </a:solidFill>
              </a:rPr>
              <a:t>(King, 2006)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altLang="zh-CN" sz="3400" dirty="0">
                <a:solidFill>
                  <a:srgbClr val="7B674D"/>
                </a:solidFill>
              </a:rPr>
              <a:t>loves play with pet</a:t>
            </a:r>
          </a:p>
          <a:p>
            <a:pPr>
              <a:lnSpc>
                <a:spcPct val="110000"/>
              </a:lnSpc>
            </a:pPr>
            <a:r>
              <a:rPr lang="en-AU" altLang="zh-CN" sz="3600" b="1" dirty="0">
                <a:solidFill>
                  <a:srgbClr val="7B674D"/>
                </a:solidFill>
              </a:rPr>
              <a:t>Interests &amp; Values: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7B674D"/>
                </a:solidFill>
              </a:rPr>
              <a:t> </a:t>
            </a:r>
            <a:r>
              <a:rPr lang="en-US" altLang="zh-CN" sz="3400" dirty="0">
                <a:solidFill>
                  <a:srgbClr val="7B674D"/>
                </a:solidFill>
              </a:rPr>
              <a:t>has a powerful, attractive and high-performance vehicle</a:t>
            </a:r>
          </a:p>
          <a:p>
            <a:pPr>
              <a:lnSpc>
                <a:spcPct val="110000"/>
              </a:lnSpc>
            </a:pPr>
            <a:r>
              <a:rPr lang="en-US" altLang="zh-CN" sz="3400" dirty="0">
                <a:solidFill>
                  <a:srgbClr val="7B674D"/>
                </a:solidFill>
              </a:rPr>
              <a:t>      </a:t>
            </a:r>
            <a:r>
              <a:rPr lang="en-US" altLang="zh-CN" sz="2000" i="1" dirty="0">
                <a:solidFill>
                  <a:srgbClr val="7B674D"/>
                </a:solidFill>
              </a:rPr>
              <a:t>(Young Driver </a:t>
            </a:r>
            <a:r>
              <a:rPr lang="en-US" altLang="zh-CN" sz="2000" i="1" dirty="0" err="1">
                <a:solidFill>
                  <a:srgbClr val="7B674D"/>
                </a:solidFill>
              </a:rPr>
              <a:t>Factbase</a:t>
            </a:r>
            <a:r>
              <a:rPr lang="en-US" altLang="zh-CN" sz="2000" i="1" dirty="0">
                <a:solidFill>
                  <a:srgbClr val="7B674D"/>
                </a:solidFill>
              </a:rPr>
              <a:t>, 2009)</a:t>
            </a:r>
            <a:endParaRPr lang="en-US" altLang="zh-CN" sz="3400" dirty="0">
              <a:solidFill>
                <a:srgbClr val="7B674D"/>
              </a:solidFill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400" dirty="0">
                <a:solidFill>
                  <a:srgbClr val="7B674D"/>
                </a:solidFill>
              </a:rPr>
              <a:t> high social status </a:t>
            </a:r>
            <a:r>
              <a:rPr lang="en-US" altLang="zh-CN" sz="2000" i="1" dirty="0">
                <a:solidFill>
                  <a:srgbClr val="7B674D"/>
                </a:solidFill>
              </a:rPr>
              <a:t>(Young Driver </a:t>
            </a:r>
            <a:r>
              <a:rPr lang="en-US" altLang="zh-CN" sz="2000" i="1" dirty="0" err="1">
                <a:solidFill>
                  <a:srgbClr val="7B674D"/>
                </a:solidFill>
              </a:rPr>
              <a:t>Factbase</a:t>
            </a:r>
            <a:r>
              <a:rPr lang="en-US" altLang="zh-CN" sz="2000" i="1" dirty="0">
                <a:solidFill>
                  <a:srgbClr val="7B674D"/>
                </a:solidFill>
              </a:rPr>
              <a:t>, 2009)</a:t>
            </a:r>
          </a:p>
          <a:p>
            <a:endParaRPr lang="en-US" altLang="zh-CN" sz="3200" dirty="0">
              <a:solidFill>
                <a:srgbClr val="7B674D"/>
              </a:solidFill>
            </a:endParaRPr>
          </a:p>
          <a:p>
            <a:endParaRPr lang="en-US" altLang="zh-CN" sz="3200" dirty="0">
              <a:solidFill>
                <a:srgbClr val="7B674D"/>
              </a:solidFill>
            </a:endParaRPr>
          </a:p>
          <a:p>
            <a:endParaRPr lang="en-US" altLang="zh-CN" sz="3200" dirty="0">
              <a:solidFill>
                <a:srgbClr val="7B6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6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场景&#10;&#10;描述已自动生成">
            <a:extLst>
              <a:ext uri="{FF2B5EF4-FFF2-40B4-BE49-F238E27FC236}">
                <a16:creationId xmlns:a16="http://schemas.microsoft.com/office/drawing/2014/main" id="{28A21C96-F4AA-184A-A9E0-04A0CD58B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4" y="-30301"/>
            <a:ext cx="11027905" cy="20496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322352C-73F0-4048-A844-0396A3E5061E}"/>
              </a:ext>
            </a:extLst>
          </p:cNvPr>
          <p:cNvSpPr/>
          <p:nvPr/>
        </p:nvSpPr>
        <p:spPr>
          <a:xfrm>
            <a:off x="1371600" y="1574798"/>
            <a:ext cx="7473938" cy="8254716"/>
          </a:xfrm>
          <a:prstGeom prst="rect">
            <a:avLst/>
          </a:prstGeom>
          <a:solidFill>
            <a:srgbClr val="FEF3EA"/>
          </a:solidFill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BE99199-44DA-7244-A882-B3561E8ED87B}"/>
              </a:ext>
            </a:extLst>
          </p:cNvPr>
          <p:cNvGrpSpPr/>
          <p:nvPr/>
        </p:nvGrpSpPr>
        <p:grpSpPr>
          <a:xfrm>
            <a:off x="1857386" y="2019300"/>
            <a:ext cx="6502365" cy="3959626"/>
            <a:chOff x="0" y="-38100"/>
            <a:chExt cx="8669820" cy="5279501"/>
          </a:xfrm>
        </p:grpSpPr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E05C4302-5E20-9840-9C9E-AE41C5012986}"/>
                </a:ext>
              </a:extLst>
            </p:cNvPr>
            <p:cNvSpPr txBox="1"/>
            <p:nvPr/>
          </p:nvSpPr>
          <p:spPr>
            <a:xfrm>
              <a:off x="0" y="-38100"/>
              <a:ext cx="866982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 b="1" spc="120" dirty="0">
                  <a:solidFill>
                    <a:srgbClr val="806753"/>
                  </a:solidFill>
                  <a:latin typeface="League Spartan"/>
                </a:rPr>
                <a:t>Said</a:t>
              </a: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739D14C-5818-CB4F-AB39-84F2047D41AE}"/>
                </a:ext>
              </a:extLst>
            </p:cNvPr>
            <p:cNvSpPr txBox="1"/>
            <p:nvPr/>
          </p:nvSpPr>
          <p:spPr>
            <a:xfrm>
              <a:off x="0" y="1338795"/>
              <a:ext cx="8669820" cy="390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lvl="0" indent="-285750">
                <a:buFont typeface="Wingdings" pitchFamily="2" charset="2"/>
                <a:buChar char="q"/>
              </a:pPr>
              <a:r>
                <a:rPr lang="en-US" altLang="zh-CN" sz="2800" dirty="0">
                  <a:solidFill>
                    <a:srgbClr val="976A16"/>
                  </a:solidFill>
                  <a:cs typeface="Times New Roman" panose="02020603050405020304" pitchFamily="18" charset="0"/>
                </a:rPr>
                <a:t> I didn’t realize I was speeding. Driving</a:t>
              </a:r>
            </a:p>
            <a:p>
              <a:pPr lvl="0"/>
              <a:r>
                <a:rPr lang="en-US" altLang="zh-CN" sz="2800" dirty="0">
                  <a:solidFill>
                    <a:srgbClr val="976A16"/>
                  </a:solidFill>
                  <a:cs typeface="Times New Roman" panose="02020603050405020304" pitchFamily="18" charset="0"/>
                </a:rPr>
                <a:t>    fast relieves me a lot.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en-US" altLang="zh-CN" sz="2800" dirty="0">
                  <a:solidFill>
                    <a:srgbClr val="976A16"/>
                  </a:solidFill>
                  <a:cs typeface="Times New Roman" panose="02020603050405020304" pitchFamily="18" charset="0"/>
                </a:rPr>
                <a:t> I am good at multi-tasking. What is the</a:t>
              </a:r>
            </a:p>
            <a:p>
              <a:pPr lvl="0"/>
              <a:r>
                <a:rPr lang="en-US" altLang="zh-CN" sz="2800" dirty="0">
                  <a:solidFill>
                    <a:srgbClr val="976A16"/>
                  </a:solidFill>
                  <a:cs typeface="Times New Roman" panose="02020603050405020304" pitchFamily="18" charset="0"/>
                </a:rPr>
                <a:t>    point of slowing down if there is no one</a:t>
              </a:r>
            </a:p>
            <a:p>
              <a:pPr lvl="0"/>
              <a:r>
                <a:rPr lang="en-US" altLang="zh-CN" sz="2800" dirty="0">
                  <a:solidFill>
                    <a:srgbClr val="976A16"/>
                  </a:solidFill>
                  <a:cs typeface="Times New Roman" panose="02020603050405020304" pitchFamily="18" charset="0"/>
                </a:rPr>
                <a:t>    on the road.</a:t>
              </a:r>
              <a:endParaRPr lang="en-AU" altLang="zh-CN" sz="2800" dirty="0">
                <a:solidFill>
                  <a:srgbClr val="976A16"/>
                </a:solidFill>
                <a:cs typeface="Times New Roman" panose="02020603050405020304" pitchFamily="18" charset="0"/>
              </a:endParaRPr>
            </a:p>
            <a:p>
              <a:pPr algn="ctr"/>
              <a:endParaRPr lang="en-US" altLang="zh-CN" sz="2400" dirty="0"/>
            </a:p>
            <a:p>
              <a:pPr algn="l">
                <a:lnSpc>
                  <a:spcPts val="3375"/>
                </a:lnSpc>
              </a:pPr>
              <a:endParaRPr lang="en-US" sz="2250" i="0" dirty="0">
                <a:solidFill>
                  <a:srgbClr val="3B181D"/>
                </a:solidFill>
                <a:latin typeface="Glacial Indifference"/>
              </a:endParaRPr>
            </a:p>
          </p:txBody>
        </p:sp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2E765EE6-15C5-4C4D-A75D-D6756CFA4A9D}"/>
                </a:ext>
              </a:extLst>
            </p:cNvPr>
            <p:cNvSpPr/>
            <p:nvPr/>
          </p:nvSpPr>
          <p:spPr>
            <a:xfrm>
              <a:off x="0" y="922456"/>
              <a:ext cx="8660533" cy="66700"/>
            </a:xfrm>
            <a:prstGeom prst="rect">
              <a:avLst/>
            </a:prstGeom>
            <a:solidFill>
              <a:srgbClr val="806753"/>
            </a:solidFill>
          </p:spPr>
        </p:sp>
      </p:grpSp>
      <p:sp>
        <p:nvSpPr>
          <p:cNvPr id="7" name="AutoShape 2">
            <a:extLst>
              <a:ext uri="{FF2B5EF4-FFF2-40B4-BE49-F238E27FC236}">
                <a16:creationId xmlns:a16="http://schemas.microsoft.com/office/drawing/2014/main" id="{445F20EE-1E17-B64D-B828-8C14B3FE144F}"/>
              </a:ext>
            </a:extLst>
          </p:cNvPr>
          <p:cNvSpPr/>
          <p:nvPr/>
        </p:nvSpPr>
        <p:spPr>
          <a:xfrm>
            <a:off x="9442464" y="1574797"/>
            <a:ext cx="7473938" cy="8204509"/>
          </a:xfrm>
          <a:prstGeom prst="rect">
            <a:avLst/>
          </a:prstGeom>
          <a:solidFill>
            <a:srgbClr val="FEF3EA"/>
          </a:solidFill>
        </p:spPr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0693AF0-6963-0C4E-9398-900D9DB44ED9}"/>
              </a:ext>
            </a:extLst>
          </p:cNvPr>
          <p:cNvSpPr txBox="1"/>
          <p:nvPr/>
        </p:nvSpPr>
        <p:spPr>
          <a:xfrm>
            <a:off x="2375840" y="295105"/>
            <a:ext cx="15531159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5400" u="sng" spc="130" dirty="0">
                <a:solidFill>
                  <a:srgbClr val="F9E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Empathy Map</a:t>
            </a:r>
            <a:r>
              <a:rPr lang="en-US" sz="5400" spc="130" dirty="0">
                <a:solidFill>
                  <a:srgbClr val="F9E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130" dirty="0">
                <a:solidFill>
                  <a:srgbClr val="F9E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altLang="zh-CN" sz="2400" i="1" dirty="0">
                <a:solidFill>
                  <a:srgbClr val="F9EFEB"/>
                </a:solidFill>
              </a:rPr>
              <a:t>Mitchell</a:t>
            </a:r>
            <a:r>
              <a:rPr lang="zh-CN" altLang="en-US" sz="2400" i="1" dirty="0">
                <a:solidFill>
                  <a:srgbClr val="F9EFEB"/>
                </a:solidFill>
              </a:rPr>
              <a:t> </a:t>
            </a:r>
            <a:r>
              <a:rPr lang="en-US" altLang="zh-CN" sz="2400" i="1" dirty="0">
                <a:solidFill>
                  <a:srgbClr val="F9EFEB"/>
                </a:solidFill>
              </a:rPr>
              <a:t>et al.</a:t>
            </a:r>
            <a:r>
              <a:rPr lang="en-US" altLang="zh-CN" sz="2400" i="1" spc="130" dirty="0">
                <a:solidFill>
                  <a:srgbClr val="F9EF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2010)</a:t>
            </a:r>
            <a:endParaRPr lang="en-US" sz="5400" i="1" spc="130" dirty="0">
              <a:solidFill>
                <a:srgbClr val="F9EF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4253EBB-1694-E146-9BE9-D697674D941D}"/>
              </a:ext>
            </a:extLst>
          </p:cNvPr>
          <p:cNvSpPr txBox="1"/>
          <p:nvPr/>
        </p:nvSpPr>
        <p:spPr>
          <a:xfrm>
            <a:off x="1857386" y="5345954"/>
            <a:ext cx="650236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spc="120" dirty="0">
                <a:solidFill>
                  <a:srgbClr val="806753"/>
                </a:solidFill>
                <a:latin typeface="League Spartan"/>
              </a:rPr>
              <a:t>Felt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077B96A3-E07B-F045-9B0A-A39D3E8A7A12}"/>
              </a:ext>
            </a:extLst>
          </p:cNvPr>
          <p:cNvSpPr/>
          <p:nvPr/>
        </p:nvSpPr>
        <p:spPr>
          <a:xfrm>
            <a:off x="1864351" y="5830290"/>
            <a:ext cx="6495400" cy="50025"/>
          </a:xfrm>
          <a:prstGeom prst="rect">
            <a:avLst/>
          </a:prstGeom>
          <a:solidFill>
            <a:srgbClr val="806753"/>
          </a:solidFill>
        </p:spPr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2E765EE6-15C5-4C4D-A75D-D6756CFA4A9D}"/>
              </a:ext>
            </a:extLst>
          </p:cNvPr>
          <p:cNvSpPr/>
          <p:nvPr/>
        </p:nvSpPr>
        <p:spPr>
          <a:xfrm>
            <a:off x="10134600" y="2714704"/>
            <a:ext cx="6495400" cy="50025"/>
          </a:xfrm>
          <a:prstGeom prst="rect">
            <a:avLst/>
          </a:prstGeom>
          <a:solidFill>
            <a:srgbClr val="806753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2E765EE6-15C5-4C4D-A75D-D6756CFA4A9D}"/>
              </a:ext>
            </a:extLst>
          </p:cNvPr>
          <p:cNvSpPr/>
          <p:nvPr/>
        </p:nvSpPr>
        <p:spPr>
          <a:xfrm>
            <a:off x="10147427" y="5830289"/>
            <a:ext cx="6495400" cy="50025"/>
          </a:xfrm>
          <a:prstGeom prst="rect">
            <a:avLst/>
          </a:prstGeom>
          <a:solidFill>
            <a:srgbClr val="806753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8781127C-3981-984C-9CC2-9F85FFCAD5FB}"/>
              </a:ext>
            </a:extLst>
          </p:cNvPr>
          <p:cNvSpPr txBox="1"/>
          <p:nvPr/>
        </p:nvSpPr>
        <p:spPr>
          <a:xfrm>
            <a:off x="1850421" y="6536313"/>
            <a:ext cx="6502365" cy="7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en-US" altLang="zh-CN" sz="2400" dirty="0"/>
          </a:p>
          <a:p>
            <a:pPr algn="l">
              <a:lnSpc>
                <a:spcPts val="3375"/>
              </a:lnSpc>
            </a:pPr>
            <a:endParaRPr lang="en-US" sz="2250" i="0" dirty="0">
              <a:solidFill>
                <a:srgbClr val="3B181D"/>
              </a:solidFill>
              <a:latin typeface="Glacial Indifference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CF81369A-67AD-EA4F-BE22-CA96B5B695B7}"/>
              </a:ext>
            </a:extLst>
          </p:cNvPr>
          <p:cNvSpPr txBox="1"/>
          <p:nvPr/>
        </p:nvSpPr>
        <p:spPr>
          <a:xfrm>
            <a:off x="1850420" y="5884793"/>
            <a:ext cx="6502365" cy="47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3200" dirty="0">
                <a:solidFill>
                  <a:srgbClr val="976A16"/>
                </a:solidFill>
                <a:cs typeface="Times New Roman" panose="02020603050405020304" pitchFamily="18" charset="0"/>
              </a:rPr>
              <a:t> I </a:t>
            </a: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am pretty sure that I have ability to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make immediate responses if emergency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happens.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The faster I drive, the quicker I get to my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destination.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There are no speed cameras. I won’t have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a penalty.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There are plenty of animals in the wild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anyway.</a:t>
            </a:r>
          </a:p>
          <a:p>
            <a:pPr lvl="0"/>
            <a:endParaRPr lang="en-US" altLang="zh-CN" sz="2800" dirty="0">
              <a:solidFill>
                <a:srgbClr val="976A16"/>
              </a:solidFill>
            </a:endParaRPr>
          </a:p>
          <a:p>
            <a:pPr algn="l">
              <a:lnSpc>
                <a:spcPts val="3375"/>
              </a:lnSpc>
            </a:pPr>
            <a:endParaRPr lang="en-US" sz="2400" i="0" dirty="0">
              <a:solidFill>
                <a:srgbClr val="976A16"/>
              </a:solidFill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5553A1D5-3470-D948-B6C2-1075D9852A98}"/>
              </a:ext>
            </a:extLst>
          </p:cNvPr>
          <p:cNvSpPr txBox="1"/>
          <p:nvPr/>
        </p:nvSpPr>
        <p:spPr>
          <a:xfrm>
            <a:off x="10140462" y="2013640"/>
            <a:ext cx="650236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spc="120" dirty="0">
                <a:solidFill>
                  <a:srgbClr val="806753"/>
                </a:solidFill>
                <a:latin typeface="League Spartan"/>
              </a:rPr>
              <a:t>Did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64FD13F7-3AC2-1E49-B40C-C33F23D6727F}"/>
              </a:ext>
            </a:extLst>
          </p:cNvPr>
          <p:cNvSpPr txBox="1"/>
          <p:nvPr/>
        </p:nvSpPr>
        <p:spPr>
          <a:xfrm>
            <a:off x="10127635" y="3051970"/>
            <a:ext cx="6502365" cy="262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3200" dirty="0">
                <a:solidFill>
                  <a:srgbClr val="976A16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Heavy push on the pedal. Makes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 accelerations noises.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Overtake others. Drives with one hand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 only - one arm outside to enjoy the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 pleasure</a:t>
            </a:r>
            <a:endParaRPr lang="en-US" altLang="zh-CN" sz="2800" dirty="0">
              <a:solidFill>
                <a:srgbClr val="976A16"/>
              </a:solidFill>
            </a:endParaRPr>
          </a:p>
          <a:p>
            <a:pPr algn="l">
              <a:lnSpc>
                <a:spcPts val="3375"/>
              </a:lnSpc>
            </a:pPr>
            <a:endParaRPr lang="en-US" sz="2400" i="0" dirty="0">
              <a:solidFill>
                <a:srgbClr val="976A16"/>
              </a:solidFill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E2C380-0DAB-3245-A9DA-31EB0E7C9C66}"/>
              </a:ext>
            </a:extLst>
          </p:cNvPr>
          <p:cNvSpPr txBox="1"/>
          <p:nvPr/>
        </p:nvSpPr>
        <p:spPr>
          <a:xfrm>
            <a:off x="10122877" y="5344514"/>
            <a:ext cx="650236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spc="120" dirty="0">
                <a:solidFill>
                  <a:srgbClr val="806753"/>
                </a:solidFill>
                <a:latin typeface="League Spartan"/>
              </a:rPr>
              <a:t>Thought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2FBCE73A-480C-AF48-A21D-25651F432C2B}"/>
              </a:ext>
            </a:extLst>
          </p:cNvPr>
          <p:cNvSpPr txBox="1"/>
          <p:nvPr/>
        </p:nvSpPr>
        <p:spPr>
          <a:xfrm>
            <a:off x="10122876" y="5925487"/>
            <a:ext cx="6502365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3600" dirty="0">
                <a:solidFill>
                  <a:srgbClr val="976A16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I feel cooler when driving fast. It feels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 great and it pleases me to drive fast.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It feels better when using my car to its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 highest capacities.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I feel proud when going fast in front of</a:t>
            </a:r>
          </a:p>
          <a:p>
            <a:pPr lvl="0"/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    others.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I feel the Adrenaline spiking.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976A16"/>
                </a:solidFill>
                <a:cs typeface="Times New Roman" panose="02020603050405020304" pitchFamily="18" charset="0"/>
              </a:rPr>
              <a:t>  I feel my body tingling and Euphoria.</a:t>
            </a:r>
            <a:endParaRPr lang="en-US" altLang="zh-CN" sz="2800" dirty="0">
              <a:solidFill>
                <a:srgbClr val="976A16"/>
              </a:solidFill>
            </a:endParaRPr>
          </a:p>
          <a:p>
            <a:pPr lvl="0"/>
            <a:endParaRPr lang="en-US" sz="2400" i="0" dirty="0">
              <a:solidFill>
                <a:srgbClr val="976A16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84F346-626F-FA4F-A57C-EFD1DEC30A95}"/>
              </a:ext>
            </a:extLst>
          </p:cNvPr>
          <p:cNvSpPr/>
          <p:nvPr/>
        </p:nvSpPr>
        <p:spPr>
          <a:xfrm>
            <a:off x="14488995" y="9730285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F9EFEB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F9EFEB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F9EFEB"/>
              </a:solidFill>
              <a:cs typeface="Calibri" panose="020F0502020204030204" pitchFamily="34" charset="0"/>
            </a:endParaRPr>
          </a:p>
        </p:txBody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CFF652B4-E803-5D49-BDEF-64E783B39658}"/>
              </a:ext>
            </a:extLst>
          </p:cNvPr>
          <p:cNvSpPr/>
          <p:nvPr/>
        </p:nvSpPr>
        <p:spPr>
          <a:xfrm>
            <a:off x="1371598" y="422275"/>
            <a:ext cx="762000" cy="763847"/>
          </a:xfrm>
          <a:prstGeom prst="rect">
            <a:avLst/>
          </a:prstGeom>
          <a:solidFill>
            <a:srgbClr val="F9EFEB"/>
          </a:solidFill>
        </p:spPr>
        <p:txBody>
          <a:bodyPr/>
          <a:lstStyle/>
          <a:p>
            <a:endParaRPr lang="zh-CN" altLang="en-US" dirty="0">
              <a:solidFill>
                <a:srgbClr val="F9EFEB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D5CAA8-8E01-484E-977D-BD9C3278779B}"/>
              </a:ext>
            </a:extLst>
          </p:cNvPr>
          <p:cNvSpPr txBox="1"/>
          <p:nvPr/>
        </p:nvSpPr>
        <p:spPr>
          <a:xfrm>
            <a:off x="1469420" y="50340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7B674D"/>
                </a:solidFill>
              </a:rPr>
              <a:t>03</a:t>
            </a:r>
            <a:endParaRPr kumimoji="1" lang="zh-CN" altLang="en-US" sz="2800" dirty="0">
              <a:solidFill>
                <a:srgbClr val="7B6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2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>
            <a:extLst>
              <a:ext uri="{FF2B5EF4-FFF2-40B4-BE49-F238E27FC236}">
                <a16:creationId xmlns:a16="http://schemas.microsoft.com/office/drawing/2014/main" id="{B93EADD6-637F-9948-943F-903E8A887101}"/>
              </a:ext>
            </a:extLst>
          </p:cNvPr>
          <p:cNvSpPr/>
          <p:nvPr/>
        </p:nvSpPr>
        <p:spPr>
          <a:xfrm>
            <a:off x="914400" y="401234"/>
            <a:ext cx="762000" cy="763847"/>
          </a:xfrm>
          <a:prstGeom prst="rect">
            <a:avLst/>
          </a:prstGeom>
          <a:solidFill>
            <a:srgbClr val="806753"/>
          </a:solidFill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7D56207-BFC5-7841-B79A-33676F303339}"/>
              </a:ext>
            </a:extLst>
          </p:cNvPr>
          <p:cNvSpPr txBox="1"/>
          <p:nvPr/>
        </p:nvSpPr>
        <p:spPr>
          <a:xfrm>
            <a:off x="1905000" y="264853"/>
            <a:ext cx="14249400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4C5940-42E5-6641-9C49-C7E43BB4F7A6}"/>
              </a:ext>
            </a:extLst>
          </p:cNvPr>
          <p:cNvSpPr txBox="1"/>
          <p:nvPr/>
        </p:nvSpPr>
        <p:spPr>
          <a:xfrm>
            <a:off x="914400" y="4346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kumimoji="1"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图片 10" descr="图片包含 屏幕截图&#10;&#10;描述已自动生成">
            <a:extLst>
              <a:ext uri="{FF2B5EF4-FFF2-40B4-BE49-F238E27FC236}">
                <a16:creationId xmlns:a16="http://schemas.microsoft.com/office/drawing/2014/main" id="{5DD45F3D-E4E5-5547-BA0E-C56274E7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09700"/>
            <a:ext cx="16299257" cy="82296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D56494A-FFAF-3D4F-AD61-ABDD99773DB0}"/>
              </a:ext>
            </a:extLst>
          </p:cNvPr>
          <p:cNvSpPr/>
          <p:nvPr/>
        </p:nvSpPr>
        <p:spPr>
          <a:xfrm>
            <a:off x="14097000" y="9746124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976A16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976A16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976A16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>
            <a:extLst>
              <a:ext uri="{FF2B5EF4-FFF2-40B4-BE49-F238E27FC236}">
                <a16:creationId xmlns:a16="http://schemas.microsoft.com/office/drawing/2014/main" id="{B93EADD6-637F-9948-943F-903E8A887101}"/>
              </a:ext>
            </a:extLst>
          </p:cNvPr>
          <p:cNvSpPr/>
          <p:nvPr/>
        </p:nvSpPr>
        <p:spPr>
          <a:xfrm>
            <a:off x="914400" y="401234"/>
            <a:ext cx="762000" cy="763847"/>
          </a:xfrm>
          <a:prstGeom prst="rect">
            <a:avLst/>
          </a:prstGeom>
          <a:solidFill>
            <a:srgbClr val="806753"/>
          </a:solidFill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7D56207-BFC5-7841-B79A-33676F303339}"/>
              </a:ext>
            </a:extLst>
          </p:cNvPr>
          <p:cNvSpPr txBox="1"/>
          <p:nvPr/>
        </p:nvSpPr>
        <p:spPr>
          <a:xfrm>
            <a:off x="1905000" y="264853"/>
            <a:ext cx="14249400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5400" u="sng" spc="130" dirty="0">
                <a:solidFill>
                  <a:srgbClr val="8067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Change Objectives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4C5940-42E5-6641-9C49-C7E43BB4F7A6}"/>
              </a:ext>
            </a:extLst>
          </p:cNvPr>
          <p:cNvSpPr txBox="1"/>
          <p:nvPr/>
        </p:nvSpPr>
        <p:spPr>
          <a:xfrm>
            <a:off x="933893" y="45719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kumimoji="1"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DD669D84-3F95-7146-93BA-8AE34300F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140166"/>
              </p:ext>
            </p:extLst>
          </p:nvPr>
        </p:nvGraphicFramePr>
        <p:xfrm>
          <a:off x="-289170" y="1430480"/>
          <a:ext cx="18577170" cy="1017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ED84F346-626F-FA4F-A57C-EFD1DEC30A95}"/>
              </a:ext>
            </a:extLst>
          </p:cNvPr>
          <p:cNvSpPr/>
          <p:nvPr/>
        </p:nvSpPr>
        <p:spPr>
          <a:xfrm>
            <a:off x="14097000" y="9731542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rgbClr val="976A16"/>
                </a:solidFill>
                <a:cs typeface="Calibri" panose="020F0502020204030204" pitchFamily="34" charset="0"/>
              </a:rPr>
              <a:t>Chubing</a:t>
            </a:r>
            <a:r>
              <a:rPr lang="en-US" altLang="zh-CN" sz="2800" dirty="0">
                <a:solidFill>
                  <a:srgbClr val="976A16"/>
                </a:solidFill>
                <a:cs typeface="Calibri" panose="020F0502020204030204" pitchFamily="34" charset="0"/>
              </a:rPr>
              <a:t> Shen 44720151</a:t>
            </a:r>
            <a:endParaRPr lang="zh-CN" altLang="en-US" sz="2800" dirty="0">
              <a:solidFill>
                <a:srgbClr val="976A16"/>
              </a:solidFill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F8EBF8E-EA9A-094E-B1CE-AFAB4C0C13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3"/>
          <a:stretch/>
        </p:blipFill>
        <p:spPr>
          <a:xfrm>
            <a:off x="12725400" y="285368"/>
            <a:ext cx="4313077" cy="4084887"/>
          </a:xfrm>
          <a:prstGeom prst="roundRect">
            <a:avLst/>
          </a:prstGeom>
          <a:effectLst>
            <a:softEdge rad="152400"/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16F3828-7453-B845-8A08-FD67CCD8404F}"/>
              </a:ext>
            </a:extLst>
          </p:cNvPr>
          <p:cNvSpPr txBox="1"/>
          <p:nvPr/>
        </p:nvSpPr>
        <p:spPr>
          <a:xfrm>
            <a:off x="12506739" y="7429500"/>
            <a:ext cx="5791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i="1" dirty="0">
                <a:solidFill>
                  <a:srgbClr val="C00000"/>
                </a:solidFill>
              </a:rPr>
              <a:t>Aim</a:t>
            </a:r>
            <a:r>
              <a:rPr kumimoji="1" lang="zh-CN" altLang="en-US" sz="60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3600" b="1" dirty="0">
                <a:solidFill>
                  <a:srgbClr val="C00000"/>
                </a:solidFill>
              </a:rPr>
              <a:t>–</a:t>
            </a:r>
            <a:r>
              <a:rPr kumimoji="1" lang="zh-CN" altLang="en-US" sz="36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3600" b="1" dirty="0">
                <a:solidFill>
                  <a:srgbClr val="C00000"/>
                </a:solidFill>
              </a:rPr>
              <a:t>10%</a:t>
            </a:r>
          </a:p>
          <a:p>
            <a:r>
              <a:rPr kumimoji="1" lang="en-US" altLang="zh-CN" sz="3600" b="1" dirty="0">
                <a:solidFill>
                  <a:srgbClr val="C00000"/>
                </a:solidFill>
              </a:rPr>
              <a:t>Start with slow down in rural areas to save the koalas</a:t>
            </a:r>
          </a:p>
          <a:p>
            <a:endParaRPr kumimoji="1" lang="en-US" altLang="zh-CN" sz="3600" b="1" dirty="0">
              <a:solidFill>
                <a:srgbClr val="C00000"/>
              </a:solidFill>
            </a:endParaRPr>
          </a:p>
          <a:p>
            <a:endParaRPr kumimoji="1" lang="zh-CN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1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自定义</PresentationFormat>
  <Paragraphs>224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Glacial Indifference</vt:lpstr>
      <vt:lpstr>League Spartan</vt:lpstr>
      <vt:lpstr>TimesNewRomanPSMT</vt:lpstr>
      <vt:lpstr>DengXian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 solution</dc:title>
  <dc:creator>34285</dc:creator>
  <cp:lastModifiedBy>TIANHAO HE</cp:lastModifiedBy>
  <cp:revision>84</cp:revision>
  <dcterms:created xsi:type="dcterms:W3CDTF">2006-08-16T00:00:00Z</dcterms:created>
  <dcterms:modified xsi:type="dcterms:W3CDTF">2021-05-20T09:21:09Z</dcterms:modified>
  <dc:identifier>DADa2VtjisE</dc:identifier>
</cp:coreProperties>
</file>